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sldIdLst>
    <p:sldId id="312" r:id="rId2"/>
    <p:sldId id="313" r:id="rId3"/>
    <p:sldId id="341" r:id="rId4"/>
    <p:sldId id="315" r:id="rId5"/>
    <p:sldId id="316" r:id="rId6"/>
    <p:sldId id="342" r:id="rId7"/>
    <p:sldId id="344" r:id="rId8"/>
    <p:sldId id="345" r:id="rId9"/>
    <p:sldId id="346" r:id="rId10"/>
    <p:sldId id="347" r:id="rId11"/>
    <p:sldId id="348" r:id="rId12"/>
    <p:sldId id="350" r:id="rId13"/>
    <p:sldId id="349" r:id="rId14"/>
    <p:sldId id="351" r:id="rId15"/>
    <p:sldId id="352" r:id="rId16"/>
    <p:sldId id="353" r:id="rId17"/>
    <p:sldId id="280" r:id="rId18"/>
    <p:sldId id="282" r:id="rId19"/>
    <p:sldId id="283" r:id="rId20"/>
    <p:sldId id="288" r:id="rId21"/>
    <p:sldId id="289" r:id="rId22"/>
    <p:sldId id="290" r:id="rId23"/>
    <p:sldId id="291" r:id="rId24"/>
    <p:sldId id="298" r:id="rId25"/>
    <p:sldId id="299" r:id="rId26"/>
    <p:sldId id="300" r:id="rId27"/>
    <p:sldId id="301" r:id="rId28"/>
    <p:sldId id="302" r:id="rId29"/>
    <p:sldId id="303" r:id="rId30"/>
    <p:sldId id="320" r:id="rId31"/>
    <p:sldId id="304" r:id="rId32"/>
    <p:sldId id="305" r:id="rId33"/>
    <p:sldId id="306" r:id="rId34"/>
    <p:sldId id="307" r:id="rId35"/>
    <p:sldId id="308" r:id="rId36"/>
    <p:sldId id="309" r:id="rId37"/>
    <p:sldId id="310" r:id="rId38"/>
    <p:sldId id="311" r:id="rId39"/>
    <p:sldId id="325" r:id="rId40"/>
    <p:sldId id="326" r:id="rId41"/>
    <p:sldId id="327" r:id="rId42"/>
    <p:sldId id="328" r:id="rId43"/>
    <p:sldId id="354" r:id="rId44"/>
    <p:sldId id="356" r:id="rId45"/>
    <p:sldId id="357" r:id="rId46"/>
    <p:sldId id="358" r:id="rId47"/>
    <p:sldId id="359" r:id="rId48"/>
    <p:sldId id="314" r:id="rId49"/>
    <p:sldId id="322" r:id="rId50"/>
    <p:sldId id="32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2" d="100"/>
          <a:sy n="42" d="100"/>
        </p:scale>
        <p:origin x="54"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D08202A-9ECA-4116-BCE9-00E8070B537F}" type="datetimeFigureOut">
              <a:rPr lang="es-EC" smtClean="0"/>
              <a:t>13/8/2020</a:t>
            </a:fld>
            <a:endParaRPr lang="es-EC"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s-EC"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DC21BBB-F9D7-4A23-9695-1A37E010E7D0}" type="slidenum">
              <a:rPr lang="es-EC" smtClean="0"/>
              <a:t>‹Nº›</a:t>
            </a:fld>
            <a:endParaRPr lang="es-EC"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2330714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08202A-9ECA-4116-BCE9-00E8070B537F}" type="datetimeFigureOut">
              <a:rPr lang="es-EC" smtClean="0"/>
              <a:t>13/8/2020</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2DC21BBB-F9D7-4A23-9695-1A37E010E7D0}" type="slidenum">
              <a:rPr lang="es-EC" smtClean="0"/>
              <a:t>‹Nº›</a:t>
            </a:fld>
            <a:endParaRPr lang="es-EC" dirty="0"/>
          </a:p>
        </p:txBody>
      </p:sp>
    </p:spTree>
    <p:extLst>
      <p:ext uri="{BB962C8B-B14F-4D97-AF65-F5344CB8AC3E}">
        <p14:creationId xmlns:p14="http://schemas.microsoft.com/office/powerpoint/2010/main" val="3856230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08202A-9ECA-4116-BCE9-00E8070B537F}" type="datetimeFigureOut">
              <a:rPr lang="es-EC" smtClean="0"/>
              <a:t>13/8/2020</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2DC21BBB-F9D7-4A23-9695-1A37E010E7D0}" type="slidenum">
              <a:rPr lang="es-EC" smtClean="0"/>
              <a:t>‹Nº›</a:t>
            </a:fld>
            <a:endParaRPr lang="es-EC" dirty="0"/>
          </a:p>
        </p:txBody>
      </p:sp>
    </p:spTree>
    <p:extLst>
      <p:ext uri="{BB962C8B-B14F-4D97-AF65-F5344CB8AC3E}">
        <p14:creationId xmlns:p14="http://schemas.microsoft.com/office/powerpoint/2010/main" val="1197020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041493-8214-4CD3-9E66-4A7CE0239274}" type="datetimeFigureOut">
              <a:rPr lang="en-US" smtClean="0">
                <a:solidFill>
                  <a:srgbClr val="629D7D">
                    <a:lumMod val="50000"/>
                  </a:srgbClr>
                </a:solidFill>
              </a:rPr>
              <a:pPr/>
              <a:t>8/13/2020</a:t>
            </a:fld>
            <a:endParaRPr lang="en-US" dirty="0">
              <a:solidFill>
                <a:srgbClr val="629D7D">
                  <a:lumMod val="50000"/>
                </a:srgbClr>
              </a:solidFill>
            </a:endParaRPr>
          </a:p>
        </p:txBody>
      </p:sp>
      <p:sp>
        <p:nvSpPr>
          <p:cNvPr id="5" name="Footer Placeholder 4"/>
          <p:cNvSpPr>
            <a:spLocks noGrp="1"/>
          </p:cNvSpPr>
          <p:nvPr>
            <p:ph type="ftr" sz="quarter" idx="11"/>
          </p:nvPr>
        </p:nvSpPr>
        <p:spPr/>
        <p:txBody>
          <a:bodyPr/>
          <a:lstStyle/>
          <a:p>
            <a:endParaRPr lang="en-US" dirty="0">
              <a:solidFill>
                <a:srgbClr val="629D7D">
                  <a:lumMod val="50000"/>
                </a:srgb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srgbClr val="629D7D">
                    <a:lumMod val="50000"/>
                  </a:srgbClr>
                </a:solidFill>
              </a:rPr>
              <a:pPr/>
              <a:t>‹Nº›</a:t>
            </a:fld>
            <a:endParaRPr lang="en-US" dirty="0">
              <a:solidFill>
                <a:srgbClr val="629D7D">
                  <a:lumMod val="50000"/>
                </a:srgbClr>
              </a:solidFill>
            </a:endParaRPr>
          </a:p>
        </p:txBody>
      </p:sp>
    </p:spTree>
    <p:extLst>
      <p:ext uri="{BB962C8B-B14F-4D97-AF65-F5344CB8AC3E}">
        <p14:creationId xmlns:p14="http://schemas.microsoft.com/office/powerpoint/2010/main" val="64765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08202A-9ECA-4116-BCE9-00E8070B537F}" type="datetimeFigureOut">
              <a:rPr lang="es-EC" smtClean="0"/>
              <a:t>13/8/2020</a:t>
            </a:fld>
            <a:endParaRPr lang="es-EC" dirty="0"/>
          </a:p>
        </p:txBody>
      </p:sp>
      <p:sp>
        <p:nvSpPr>
          <p:cNvPr id="5" name="Footer Placeholder 4"/>
          <p:cNvSpPr>
            <a:spLocks noGrp="1"/>
          </p:cNvSpPr>
          <p:nvPr>
            <p:ph type="ftr" sz="quarter" idx="11"/>
          </p:nvPr>
        </p:nvSpPr>
        <p:spPr/>
        <p:txBody>
          <a:bodyPr/>
          <a:lstStyle/>
          <a:p>
            <a:endParaRPr lang="es-EC" dirty="0"/>
          </a:p>
        </p:txBody>
      </p:sp>
      <p:sp>
        <p:nvSpPr>
          <p:cNvPr id="6" name="Slide Number Placeholder 5"/>
          <p:cNvSpPr>
            <a:spLocks noGrp="1"/>
          </p:cNvSpPr>
          <p:nvPr>
            <p:ph type="sldNum" sz="quarter" idx="12"/>
          </p:nvPr>
        </p:nvSpPr>
        <p:spPr/>
        <p:txBody>
          <a:bodyPr/>
          <a:lstStyle/>
          <a:p>
            <a:fld id="{2DC21BBB-F9D7-4A23-9695-1A37E010E7D0}" type="slidenum">
              <a:rPr lang="es-EC" smtClean="0"/>
              <a:t>‹Nº›</a:t>
            </a:fld>
            <a:endParaRPr lang="es-EC" dirty="0"/>
          </a:p>
        </p:txBody>
      </p:sp>
    </p:spTree>
    <p:extLst>
      <p:ext uri="{BB962C8B-B14F-4D97-AF65-F5344CB8AC3E}">
        <p14:creationId xmlns:p14="http://schemas.microsoft.com/office/powerpoint/2010/main" val="2954045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D08202A-9ECA-4116-BCE9-00E8070B537F}" type="datetimeFigureOut">
              <a:rPr lang="es-EC" smtClean="0"/>
              <a:t>13/8/2020</a:t>
            </a:fld>
            <a:endParaRPr lang="es-EC"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s-EC"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DC21BBB-F9D7-4A23-9695-1A37E010E7D0}" type="slidenum">
              <a:rPr lang="es-EC" smtClean="0"/>
              <a:t>‹Nº›</a:t>
            </a:fld>
            <a:endParaRPr lang="es-EC"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987725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D08202A-9ECA-4116-BCE9-00E8070B537F}" type="datetimeFigureOut">
              <a:rPr lang="es-EC" smtClean="0"/>
              <a:t>13/8/2020</a:t>
            </a:fld>
            <a:endParaRPr lang="es-EC" dirty="0"/>
          </a:p>
        </p:txBody>
      </p:sp>
      <p:sp>
        <p:nvSpPr>
          <p:cNvPr id="6" name="Footer Placeholder 5"/>
          <p:cNvSpPr>
            <a:spLocks noGrp="1"/>
          </p:cNvSpPr>
          <p:nvPr>
            <p:ph type="ftr" sz="quarter" idx="11"/>
          </p:nvPr>
        </p:nvSpPr>
        <p:spPr/>
        <p:txBody>
          <a:bodyPr/>
          <a:lstStyle/>
          <a:p>
            <a:endParaRPr lang="es-EC" dirty="0"/>
          </a:p>
        </p:txBody>
      </p:sp>
      <p:sp>
        <p:nvSpPr>
          <p:cNvPr id="7" name="Slide Number Placeholder 6"/>
          <p:cNvSpPr>
            <a:spLocks noGrp="1"/>
          </p:cNvSpPr>
          <p:nvPr>
            <p:ph type="sldNum" sz="quarter" idx="12"/>
          </p:nvPr>
        </p:nvSpPr>
        <p:spPr/>
        <p:txBody>
          <a:bodyPr/>
          <a:lstStyle/>
          <a:p>
            <a:fld id="{2DC21BBB-F9D7-4A23-9695-1A37E010E7D0}" type="slidenum">
              <a:rPr lang="es-EC" smtClean="0"/>
              <a:t>‹Nº›</a:t>
            </a:fld>
            <a:endParaRPr lang="es-EC" dirty="0"/>
          </a:p>
        </p:txBody>
      </p:sp>
    </p:spTree>
    <p:extLst>
      <p:ext uri="{BB962C8B-B14F-4D97-AF65-F5344CB8AC3E}">
        <p14:creationId xmlns:p14="http://schemas.microsoft.com/office/powerpoint/2010/main" val="1996320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D08202A-9ECA-4116-BCE9-00E8070B537F}" type="datetimeFigureOut">
              <a:rPr lang="es-EC" smtClean="0"/>
              <a:t>13/8/2020</a:t>
            </a:fld>
            <a:endParaRPr lang="es-EC" dirty="0"/>
          </a:p>
        </p:txBody>
      </p:sp>
      <p:sp>
        <p:nvSpPr>
          <p:cNvPr id="8" name="Footer Placeholder 7"/>
          <p:cNvSpPr>
            <a:spLocks noGrp="1"/>
          </p:cNvSpPr>
          <p:nvPr>
            <p:ph type="ftr" sz="quarter" idx="11"/>
          </p:nvPr>
        </p:nvSpPr>
        <p:spPr/>
        <p:txBody>
          <a:bodyPr/>
          <a:lstStyle/>
          <a:p>
            <a:endParaRPr lang="es-EC" dirty="0"/>
          </a:p>
        </p:txBody>
      </p:sp>
      <p:sp>
        <p:nvSpPr>
          <p:cNvPr id="9" name="Slide Number Placeholder 8"/>
          <p:cNvSpPr>
            <a:spLocks noGrp="1"/>
          </p:cNvSpPr>
          <p:nvPr>
            <p:ph type="sldNum" sz="quarter" idx="12"/>
          </p:nvPr>
        </p:nvSpPr>
        <p:spPr/>
        <p:txBody>
          <a:bodyPr/>
          <a:lstStyle/>
          <a:p>
            <a:fld id="{2DC21BBB-F9D7-4A23-9695-1A37E010E7D0}" type="slidenum">
              <a:rPr lang="es-EC" smtClean="0"/>
              <a:t>‹Nº›</a:t>
            </a:fld>
            <a:endParaRPr lang="es-EC" dirty="0"/>
          </a:p>
        </p:txBody>
      </p:sp>
    </p:spTree>
    <p:extLst>
      <p:ext uri="{BB962C8B-B14F-4D97-AF65-F5344CB8AC3E}">
        <p14:creationId xmlns:p14="http://schemas.microsoft.com/office/powerpoint/2010/main" val="1297298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08202A-9ECA-4116-BCE9-00E8070B537F}" type="datetimeFigureOut">
              <a:rPr lang="es-EC" smtClean="0"/>
              <a:t>13/8/2020</a:t>
            </a:fld>
            <a:endParaRPr lang="es-EC" dirty="0"/>
          </a:p>
        </p:txBody>
      </p:sp>
      <p:sp>
        <p:nvSpPr>
          <p:cNvPr id="4" name="Footer Placeholder 3"/>
          <p:cNvSpPr>
            <a:spLocks noGrp="1"/>
          </p:cNvSpPr>
          <p:nvPr>
            <p:ph type="ftr" sz="quarter" idx="11"/>
          </p:nvPr>
        </p:nvSpPr>
        <p:spPr/>
        <p:txBody>
          <a:bodyPr/>
          <a:lstStyle/>
          <a:p>
            <a:endParaRPr lang="es-EC" dirty="0"/>
          </a:p>
        </p:txBody>
      </p:sp>
      <p:sp>
        <p:nvSpPr>
          <p:cNvPr id="5" name="Slide Number Placeholder 4"/>
          <p:cNvSpPr>
            <a:spLocks noGrp="1"/>
          </p:cNvSpPr>
          <p:nvPr>
            <p:ph type="sldNum" sz="quarter" idx="12"/>
          </p:nvPr>
        </p:nvSpPr>
        <p:spPr/>
        <p:txBody>
          <a:bodyPr/>
          <a:lstStyle/>
          <a:p>
            <a:fld id="{2DC21BBB-F9D7-4A23-9695-1A37E010E7D0}" type="slidenum">
              <a:rPr lang="es-EC" smtClean="0"/>
              <a:t>‹Nº›</a:t>
            </a:fld>
            <a:endParaRPr lang="es-EC" dirty="0"/>
          </a:p>
        </p:txBody>
      </p:sp>
    </p:spTree>
    <p:extLst>
      <p:ext uri="{BB962C8B-B14F-4D97-AF65-F5344CB8AC3E}">
        <p14:creationId xmlns:p14="http://schemas.microsoft.com/office/powerpoint/2010/main" val="1279197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8202A-9ECA-4116-BCE9-00E8070B537F}" type="datetimeFigureOut">
              <a:rPr lang="es-EC" smtClean="0"/>
              <a:t>13/8/2020</a:t>
            </a:fld>
            <a:endParaRPr lang="es-EC" dirty="0"/>
          </a:p>
        </p:txBody>
      </p:sp>
      <p:sp>
        <p:nvSpPr>
          <p:cNvPr id="3" name="Footer Placeholder 2"/>
          <p:cNvSpPr>
            <a:spLocks noGrp="1"/>
          </p:cNvSpPr>
          <p:nvPr>
            <p:ph type="ftr" sz="quarter" idx="11"/>
          </p:nvPr>
        </p:nvSpPr>
        <p:spPr/>
        <p:txBody>
          <a:bodyPr/>
          <a:lstStyle/>
          <a:p>
            <a:endParaRPr lang="es-EC" dirty="0"/>
          </a:p>
        </p:txBody>
      </p:sp>
      <p:sp>
        <p:nvSpPr>
          <p:cNvPr id="4" name="Slide Number Placeholder 3"/>
          <p:cNvSpPr>
            <a:spLocks noGrp="1"/>
          </p:cNvSpPr>
          <p:nvPr>
            <p:ph type="sldNum" sz="quarter" idx="12"/>
          </p:nvPr>
        </p:nvSpPr>
        <p:spPr/>
        <p:txBody>
          <a:bodyPr/>
          <a:lstStyle/>
          <a:p>
            <a:fld id="{2DC21BBB-F9D7-4A23-9695-1A37E010E7D0}" type="slidenum">
              <a:rPr lang="es-EC" smtClean="0"/>
              <a:t>‹Nº›</a:t>
            </a:fld>
            <a:endParaRPr lang="es-EC" dirty="0"/>
          </a:p>
        </p:txBody>
      </p:sp>
    </p:spTree>
    <p:extLst>
      <p:ext uri="{BB962C8B-B14F-4D97-AF65-F5344CB8AC3E}">
        <p14:creationId xmlns:p14="http://schemas.microsoft.com/office/powerpoint/2010/main" val="3056761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D08202A-9ECA-4116-BCE9-00E8070B537F}" type="datetimeFigureOut">
              <a:rPr lang="es-EC" smtClean="0"/>
              <a:t>13/8/2020</a:t>
            </a:fld>
            <a:endParaRPr lang="es-EC"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EC"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DC21BBB-F9D7-4A23-9695-1A37E010E7D0}" type="slidenum">
              <a:rPr lang="es-EC" smtClean="0"/>
              <a:t>‹Nº›</a:t>
            </a:fld>
            <a:endParaRPr lang="es-EC"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3322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D08202A-9ECA-4116-BCE9-00E8070B537F}" type="datetimeFigureOut">
              <a:rPr lang="es-EC" smtClean="0"/>
              <a:t>13/8/2020</a:t>
            </a:fld>
            <a:endParaRPr lang="es-EC"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DC21BBB-F9D7-4A23-9695-1A37E010E7D0}" type="slidenum">
              <a:rPr lang="es-EC" smtClean="0"/>
              <a:t>‹Nº›</a:t>
            </a:fld>
            <a:endParaRPr lang="es-EC"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691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D08202A-9ECA-4116-BCE9-00E8070B537F}" type="datetimeFigureOut">
              <a:rPr lang="es-EC" smtClean="0"/>
              <a:t>13/8/2020</a:t>
            </a:fld>
            <a:endParaRPr lang="es-EC"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s-EC"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DC21BBB-F9D7-4A23-9695-1A37E010E7D0}" type="slidenum">
              <a:rPr lang="es-EC" smtClean="0"/>
              <a:t>‹Nº›</a:t>
            </a:fld>
            <a:endParaRPr lang="es-EC"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2433051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859"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975566" y="2992790"/>
            <a:ext cx="9755187" cy="872420"/>
          </a:xfrm>
        </p:spPr>
        <p:txBody>
          <a:bodyPr/>
          <a:lstStyle/>
          <a:p>
            <a:pPr algn="ctr"/>
            <a:r>
              <a:rPr lang="es-EC" b="1" dirty="0"/>
              <a:t>Aplicaciones Distribuidas</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2803" y="1261857"/>
            <a:ext cx="6702089" cy="1730933"/>
          </a:xfrm>
          <a:prstGeom prst="rect">
            <a:avLst/>
          </a:prstGeom>
        </p:spPr>
      </p:pic>
      <p:sp>
        <p:nvSpPr>
          <p:cNvPr id="6" name="CuadroTexto 5"/>
          <p:cNvSpPr txBox="1"/>
          <p:nvPr/>
        </p:nvSpPr>
        <p:spPr>
          <a:xfrm>
            <a:off x="3277635" y="3550885"/>
            <a:ext cx="4712474" cy="1477328"/>
          </a:xfrm>
          <a:prstGeom prst="rect">
            <a:avLst/>
          </a:prstGeom>
          <a:noFill/>
        </p:spPr>
        <p:txBody>
          <a:bodyPr wrap="square" rtlCol="0">
            <a:spAutoFit/>
          </a:bodyPr>
          <a:lstStyle/>
          <a:p>
            <a:r>
              <a:rPr lang="es-EC" b="1" dirty="0">
                <a:solidFill>
                  <a:prstClr val="black"/>
                </a:solidFill>
                <a:latin typeface="Arial" panose="020B0604020202020204" pitchFamily="34" charset="0"/>
                <a:cs typeface="Arial" panose="020B0604020202020204" pitchFamily="34" charset="0"/>
              </a:rPr>
              <a:t>Integrantes:</a:t>
            </a:r>
          </a:p>
          <a:p>
            <a:pPr algn="ctr"/>
            <a:r>
              <a:rPr lang="es-EC" b="1" dirty="0">
                <a:solidFill>
                  <a:prstClr val="black"/>
                </a:solidFill>
                <a:latin typeface="Arial" panose="020B0604020202020204" pitchFamily="34" charset="0"/>
                <a:cs typeface="Arial" panose="020B0604020202020204" pitchFamily="34" charset="0"/>
              </a:rPr>
              <a:t>CLAVÓN RICARDO</a:t>
            </a:r>
          </a:p>
          <a:p>
            <a:pPr algn="ctr"/>
            <a:r>
              <a:rPr lang="es-EC" b="1" dirty="0">
                <a:solidFill>
                  <a:prstClr val="black"/>
                </a:solidFill>
                <a:latin typeface="Arial" panose="020B0604020202020204" pitchFamily="34" charset="0"/>
                <a:cs typeface="Arial" panose="020B0604020202020204" pitchFamily="34" charset="0"/>
              </a:rPr>
              <a:t>TADAY KEVIN</a:t>
            </a:r>
          </a:p>
          <a:p>
            <a:pPr algn="ctr"/>
            <a:r>
              <a:rPr lang="es-EC" b="1" dirty="0">
                <a:solidFill>
                  <a:prstClr val="black"/>
                </a:solidFill>
                <a:latin typeface="Arial" panose="020B0604020202020204" pitchFamily="34" charset="0"/>
                <a:cs typeface="Arial" panose="020B0604020202020204" pitchFamily="34" charset="0"/>
              </a:rPr>
              <a:t>PONCE JOHN</a:t>
            </a:r>
          </a:p>
          <a:p>
            <a:endParaRPr lang="es-EC"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8428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4B99C-704D-47F1-ABC6-B379586E614B}"/>
              </a:ext>
            </a:extLst>
          </p:cNvPr>
          <p:cNvSpPr>
            <a:spLocks noGrp="1"/>
          </p:cNvSpPr>
          <p:nvPr>
            <p:ph type="title"/>
          </p:nvPr>
        </p:nvSpPr>
        <p:spPr>
          <a:xfrm>
            <a:off x="1371600" y="685800"/>
            <a:ext cx="3282695" cy="1485900"/>
          </a:xfrm>
        </p:spPr>
        <p:txBody>
          <a:bodyPr>
            <a:normAutofit/>
          </a:bodyPr>
          <a:lstStyle/>
          <a:p>
            <a:r>
              <a:rPr lang="es-419" sz="3400"/>
              <a:t>Diseño de Diagramas de Componentes</a:t>
            </a:r>
            <a:endParaRPr lang="en-US" sz="3400"/>
          </a:p>
        </p:txBody>
      </p:sp>
      <p:sp>
        <p:nvSpPr>
          <p:cNvPr id="8" name="Content Placeholder 7">
            <a:extLst>
              <a:ext uri="{FF2B5EF4-FFF2-40B4-BE49-F238E27FC236}">
                <a16:creationId xmlns:a16="http://schemas.microsoft.com/office/drawing/2014/main" id="{AA0C04DB-72F5-4089-A7D8-BEF59C95A45A}"/>
              </a:ext>
            </a:extLst>
          </p:cNvPr>
          <p:cNvSpPr>
            <a:spLocks noGrp="1"/>
          </p:cNvSpPr>
          <p:nvPr>
            <p:ph sz="quarter" idx="13"/>
          </p:nvPr>
        </p:nvSpPr>
        <p:spPr>
          <a:xfrm>
            <a:off x="1371600" y="2286000"/>
            <a:ext cx="3282694" cy="3581400"/>
          </a:xfrm>
        </p:spPr>
        <p:txBody>
          <a:bodyPr>
            <a:normAutofit/>
          </a:bodyPr>
          <a:lstStyle/>
          <a:p>
            <a:r>
              <a:rPr lang="es-ES">
                <a:effectLst/>
                <a:latin typeface="Calibri" panose="020F0502020204030204" pitchFamily="34" charset="0"/>
                <a:ea typeface="Calibri" panose="020F0502020204030204" pitchFamily="34" charset="0"/>
                <a:cs typeface="Times New Roman" panose="02020603050405020304" pitchFamily="18" charset="0"/>
              </a:rPr>
              <a:t>En la capa de presentación seleccionamos la interfaz gráfica.</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13" descr="Captura de pantalla de un celular&#10;&#10;Descripción generada automáticamente">
            <a:extLst>
              <a:ext uri="{FF2B5EF4-FFF2-40B4-BE49-F238E27FC236}">
                <a16:creationId xmlns:a16="http://schemas.microsoft.com/office/drawing/2014/main" id="{78220DD4-4B7F-4127-B2DA-9F034B06F33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964943" y="645106"/>
            <a:ext cx="2650112" cy="5247747"/>
          </a:xfrm>
          <a:prstGeom prst="rect">
            <a:avLst/>
          </a:prstGeom>
          <a:noFill/>
        </p:spPr>
      </p:pic>
    </p:spTree>
    <p:extLst>
      <p:ext uri="{BB962C8B-B14F-4D97-AF65-F5344CB8AC3E}">
        <p14:creationId xmlns:p14="http://schemas.microsoft.com/office/powerpoint/2010/main" val="899660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4B99C-704D-47F1-ABC6-B379586E614B}"/>
              </a:ext>
            </a:extLst>
          </p:cNvPr>
          <p:cNvSpPr>
            <a:spLocks noGrp="1"/>
          </p:cNvSpPr>
          <p:nvPr>
            <p:ph type="title"/>
          </p:nvPr>
        </p:nvSpPr>
        <p:spPr>
          <a:xfrm>
            <a:off x="1371600" y="685800"/>
            <a:ext cx="3282695" cy="1485900"/>
          </a:xfrm>
        </p:spPr>
        <p:txBody>
          <a:bodyPr>
            <a:normAutofit/>
          </a:bodyPr>
          <a:lstStyle/>
          <a:p>
            <a:r>
              <a:rPr lang="es-419" sz="3400"/>
              <a:t>Diseño de Diagramas de Componentes</a:t>
            </a:r>
            <a:endParaRPr lang="en-US" sz="3400"/>
          </a:p>
        </p:txBody>
      </p:sp>
      <p:sp>
        <p:nvSpPr>
          <p:cNvPr id="8" name="Content Placeholder 7">
            <a:extLst>
              <a:ext uri="{FF2B5EF4-FFF2-40B4-BE49-F238E27FC236}">
                <a16:creationId xmlns:a16="http://schemas.microsoft.com/office/drawing/2014/main" id="{AA0C04DB-72F5-4089-A7D8-BEF59C95A45A}"/>
              </a:ext>
            </a:extLst>
          </p:cNvPr>
          <p:cNvSpPr>
            <a:spLocks noGrp="1"/>
          </p:cNvSpPr>
          <p:nvPr>
            <p:ph sz="quarter" idx="13"/>
          </p:nvPr>
        </p:nvSpPr>
        <p:spPr>
          <a:xfrm>
            <a:off x="1371600" y="2286000"/>
            <a:ext cx="3282694" cy="3581400"/>
          </a:xfrm>
        </p:spPr>
        <p:txBody>
          <a:bodyPr>
            <a:normAutofit/>
          </a:bodyPr>
          <a:lstStyle/>
          <a:p>
            <a:pPr marL="342900" marR="0" lvl="0" indent="-342900">
              <a:spcBef>
                <a:spcPts val="0"/>
              </a:spcBef>
              <a:spcAft>
                <a:spcPts val="1000"/>
              </a:spcAft>
              <a:buFont typeface="+mj-lt"/>
              <a:buAutoNum type="arabicPeriod"/>
            </a:pPr>
            <a:r>
              <a:rPr lang="es-ES">
                <a:effectLst/>
                <a:latin typeface="Calibri" panose="020F0502020204030204" pitchFamily="34" charset="0"/>
                <a:ea typeface="Calibri" panose="020F0502020204030204" pitchFamily="34" charset="0"/>
                <a:cs typeface="Times New Roman" panose="02020603050405020304" pitchFamily="18" charset="0"/>
              </a:rPr>
              <a:t>En la capa de negocio  </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11">
            <a:extLst>
              <a:ext uri="{FF2B5EF4-FFF2-40B4-BE49-F238E27FC236}">
                <a16:creationId xmlns:a16="http://schemas.microsoft.com/office/drawing/2014/main" id="{0604D5F1-5773-4795-97FF-2446F8CECD3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932145" y="645106"/>
            <a:ext cx="2715708" cy="5247747"/>
          </a:xfrm>
          <a:prstGeom prst="rect">
            <a:avLst/>
          </a:prstGeom>
          <a:noFill/>
        </p:spPr>
      </p:pic>
    </p:spTree>
    <p:extLst>
      <p:ext uri="{BB962C8B-B14F-4D97-AF65-F5344CB8AC3E}">
        <p14:creationId xmlns:p14="http://schemas.microsoft.com/office/powerpoint/2010/main" val="1428965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4B99C-704D-47F1-ABC6-B379586E614B}"/>
              </a:ext>
            </a:extLst>
          </p:cNvPr>
          <p:cNvSpPr>
            <a:spLocks noGrp="1"/>
          </p:cNvSpPr>
          <p:nvPr>
            <p:ph type="title"/>
          </p:nvPr>
        </p:nvSpPr>
        <p:spPr>
          <a:xfrm>
            <a:off x="1371600" y="685800"/>
            <a:ext cx="3282695" cy="1485900"/>
          </a:xfrm>
        </p:spPr>
        <p:txBody>
          <a:bodyPr>
            <a:normAutofit/>
          </a:bodyPr>
          <a:lstStyle/>
          <a:p>
            <a:r>
              <a:rPr lang="es-419" sz="3400"/>
              <a:t>Diseño de Diagramas de Componentes</a:t>
            </a:r>
            <a:endParaRPr lang="en-US" sz="3400"/>
          </a:p>
        </p:txBody>
      </p:sp>
      <p:sp>
        <p:nvSpPr>
          <p:cNvPr id="8" name="Content Placeholder 7">
            <a:extLst>
              <a:ext uri="{FF2B5EF4-FFF2-40B4-BE49-F238E27FC236}">
                <a16:creationId xmlns:a16="http://schemas.microsoft.com/office/drawing/2014/main" id="{AA0C04DB-72F5-4089-A7D8-BEF59C95A45A}"/>
              </a:ext>
            </a:extLst>
          </p:cNvPr>
          <p:cNvSpPr>
            <a:spLocks noGrp="1"/>
          </p:cNvSpPr>
          <p:nvPr>
            <p:ph sz="quarter" idx="13"/>
          </p:nvPr>
        </p:nvSpPr>
        <p:spPr>
          <a:xfrm>
            <a:off x="1371600" y="2286000"/>
            <a:ext cx="3282694" cy="3581400"/>
          </a:xfrm>
        </p:spPr>
        <p:txBody>
          <a:bodyPr>
            <a:normAutofit/>
          </a:bodyPr>
          <a:lstStyle/>
          <a:p>
            <a:pPr marL="342900" marR="0" lvl="0" indent="-342900">
              <a:spcBef>
                <a:spcPts val="0"/>
              </a:spcBef>
              <a:spcAft>
                <a:spcPts val="1000"/>
              </a:spcAft>
              <a:buFont typeface="+mj-lt"/>
              <a:buAutoNum type="arabicPeriod"/>
            </a:pPr>
            <a:r>
              <a:rPr lang="es-ES">
                <a:effectLst/>
                <a:latin typeface="Calibri" panose="020F0502020204030204" pitchFamily="34" charset="0"/>
                <a:ea typeface="Calibri" panose="020F0502020204030204" pitchFamily="34" charset="0"/>
                <a:cs typeface="Times New Roman" panose="02020603050405020304" pitchFamily="18" charset="0"/>
              </a:rPr>
              <a:t>En la capa de datos </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10">
            <a:extLst>
              <a:ext uri="{FF2B5EF4-FFF2-40B4-BE49-F238E27FC236}">
                <a16:creationId xmlns:a16="http://schemas.microsoft.com/office/drawing/2014/main" id="{BDEA5EEF-1AB7-4101-9023-EFF7F36A33E8}"/>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984622" y="645106"/>
            <a:ext cx="2610754" cy="5247747"/>
          </a:xfrm>
          <a:prstGeom prst="rect">
            <a:avLst/>
          </a:prstGeom>
          <a:noFill/>
        </p:spPr>
      </p:pic>
    </p:spTree>
    <p:extLst>
      <p:ext uri="{BB962C8B-B14F-4D97-AF65-F5344CB8AC3E}">
        <p14:creationId xmlns:p14="http://schemas.microsoft.com/office/powerpoint/2010/main" val="3429496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4B99C-704D-47F1-ABC6-B379586E614B}"/>
              </a:ext>
            </a:extLst>
          </p:cNvPr>
          <p:cNvSpPr>
            <a:spLocks noGrp="1"/>
          </p:cNvSpPr>
          <p:nvPr>
            <p:ph type="title"/>
          </p:nvPr>
        </p:nvSpPr>
        <p:spPr>
          <a:xfrm>
            <a:off x="1371600" y="685800"/>
            <a:ext cx="3282695" cy="1485900"/>
          </a:xfrm>
        </p:spPr>
        <p:txBody>
          <a:bodyPr>
            <a:normAutofit/>
          </a:bodyPr>
          <a:lstStyle/>
          <a:p>
            <a:r>
              <a:rPr lang="es-419"/>
              <a:t>Agregar Servidor.</a:t>
            </a:r>
            <a:endParaRPr lang="en-US"/>
          </a:p>
        </p:txBody>
      </p:sp>
      <p:sp>
        <p:nvSpPr>
          <p:cNvPr id="8" name="Content Placeholder 7">
            <a:extLst>
              <a:ext uri="{FF2B5EF4-FFF2-40B4-BE49-F238E27FC236}">
                <a16:creationId xmlns:a16="http://schemas.microsoft.com/office/drawing/2014/main" id="{AA0C04DB-72F5-4089-A7D8-BEF59C95A45A}"/>
              </a:ext>
            </a:extLst>
          </p:cNvPr>
          <p:cNvSpPr>
            <a:spLocks noGrp="1"/>
          </p:cNvSpPr>
          <p:nvPr>
            <p:ph sz="quarter" idx="13"/>
          </p:nvPr>
        </p:nvSpPr>
        <p:spPr>
          <a:xfrm>
            <a:off x="1371600" y="2286000"/>
            <a:ext cx="3282694" cy="3581400"/>
          </a:xfrm>
        </p:spPr>
        <p:txBody>
          <a:bodyPr>
            <a:normAutofit/>
          </a:bodyPr>
          <a:lstStyle/>
          <a:p>
            <a:pPr marL="0" marR="0">
              <a:spcBef>
                <a:spcPts val="0"/>
              </a:spcBef>
              <a:spcAft>
                <a:spcPts val="0"/>
              </a:spcAft>
            </a:pPr>
            <a:r>
              <a:rPr lang="es-ES">
                <a:effectLst/>
                <a:latin typeface="Calibri" panose="020F0502020204030204" pitchFamily="34" charset="0"/>
                <a:ea typeface="Calibri" panose="020F0502020204030204" pitchFamily="34" charset="0"/>
                <a:cs typeface="Times New Roman" panose="02020603050405020304" pitchFamily="18" charset="0"/>
              </a:rPr>
              <a:t>Dentro de la ventana “</a:t>
            </a:r>
            <a:r>
              <a:rPr lang="es-ES" err="1">
                <a:effectLst/>
                <a:latin typeface="Calibri" panose="020F0502020204030204" pitchFamily="34" charset="0"/>
                <a:ea typeface="Calibri" panose="020F0502020204030204" pitchFamily="34" charset="0"/>
                <a:cs typeface="Times New Roman" panose="02020603050405020304" pitchFamily="18" charset="0"/>
              </a:rPr>
              <a:t>Services</a:t>
            </a:r>
            <a:r>
              <a:rPr lang="es-ES">
                <a:effectLst/>
                <a:latin typeface="Calibri" panose="020F0502020204030204" pitchFamily="34" charset="0"/>
                <a:ea typeface="Calibri" panose="020F0502020204030204" pitchFamily="34" charset="0"/>
                <a:cs typeface="Times New Roman" panose="02020603050405020304" pitchFamily="18" charset="0"/>
              </a:rPr>
              <a:t>” de </a:t>
            </a:r>
            <a:r>
              <a:rPr lang="es-ES" err="1">
                <a:effectLst/>
                <a:latin typeface="Calibri" panose="020F0502020204030204" pitchFamily="34" charset="0"/>
                <a:ea typeface="Calibri" panose="020F0502020204030204" pitchFamily="34" charset="0"/>
                <a:cs typeface="Times New Roman" panose="02020603050405020304" pitchFamily="18" charset="0"/>
              </a:rPr>
              <a:t>Netbeans</a:t>
            </a:r>
            <a:r>
              <a:rPr lang="es-ES">
                <a:effectLst/>
                <a:latin typeface="Calibri" panose="020F0502020204030204" pitchFamily="34" charset="0"/>
                <a:ea typeface="Calibri" panose="020F0502020204030204" pitchFamily="34" charset="0"/>
                <a:cs typeface="Times New Roman" panose="02020603050405020304" pitchFamily="18" charset="0"/>
              </a:rPr>
              <a:t>, debe seleccionar “Servers”, </a:t>
            </a:r>
            <a:r>
              <a:rPr lang="es-ES" err="1">
                <a:effectLst/>
                <a:latin typeface="Calibri" panose="020F0502020204030204" pitchFamily="34" charset="0"/>
                <a:ea typeface="Calibri" panose="020F0502020204030204" pitchFamily="34" charset="0"/>
                <a:cs typeface="Times New Roman" panose="02020603050405020304" pitchFamily="18" charset="0"/>
              </a:rPr>
              <a:t>click</a:t>
            </a:r>
            <a:r>
              <a:rPr lang="es-ES">
                <a:effectLst/>
                <a:latin typeface="Calibri" panose="020F0502020204030204" pitchFamily="34" charset="0"/>
                <a:ea typeface="Calibri" panose="020F0502020204030204" pitchFamily="34" charset="0"/>
                <a:cs typeface="Times New Roman" panose="02020603050405020304" pitchFamily="18" charset="0"/>
              </a:rPr>
              <a:t> derecho “</a:t>
            </a:r>
            <a:r>
              <a:rPr lang="es-ES" err="1">
                <a:effectLst/>
                <a:latin typeface="Calibri" panose="020F0502020204030204" pitchFamily="34" charset="0"/>
                <a:ea typeface="Calibri" panose="020F0502020204030204" pitchFamily="34" charset="0"/>
                <a:cs typeface="Times New Roman" panose="02020603050405020304" pitchFamily="18" charset="0"/>
              </a:rPr>
              <a:t>Add</a:t>
            </a:r>
            <a:r>
              <a:rPr lang="es-ES">
                <a:effectLst/>
                <a:latin typeface="Calibri" panose="020F0502020204030204" pitchFamily="34" charset="0"/>
                <a:ea typeface="Calibri" panose="020F0502020204030204" pitchFamily="34" charset="0"/>
                <a:cs typeface="Times New Roman" panose="02020603050405020304" pitchFamily="18" charset="0"/>
              </a:rPr>
              <a:t> Server”.</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Imagen 5">
            <a:extLst>
              <a:ext uri="{FF2B5EF4-FFF2-40B4-BE49-F238E27FC236}">
                <a16:creationId xmlns:a16="http://schemas.microsoft.com/office/drawing/2014/main" id="{FEF52E5E-5DC1-4F3F-B606-A57E7DAD631B}"/>
              </a:ext>
            </a:extLst>
          </p:cNvPr>
          <p:cNvPicPr/>
          <p:nvPr/>
        </p:nvPicPr>
        <p:blipFill rotWithShape="1">
          <a:blip r:embed="rId2"/>
          <a:srcRect r="67721" b="61120"/>
          <a:stretch/>
        </p:blipFill>
        <p:spPr bwMode="auto">
          <a:xfrm>
            <a:off x="5031467" y="1061225"/>
            <a:ext cx="6517065" cy="4415509"/>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206373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4B99C-704D-47F1-ABC6-B379586E614B}"/>
              </a:ext>
            </a:extLst>
          </p:cNvPr>
          <p:cNvSpPr>
            <a:spLocks noGrp="1"/>
          </p:cNvSpPr>
          <p:nvPr>
            <p:ph type="title"/>
          </p:nvPr>
        </p:nvSpPr>
        <p:spPr>
          <a:xfrm>
            <a:off x="1371600" y="685800"/>
            <a:ext cx="3282695" cy="1485900"/>
          </a:xfrm>
        </p:spPr>
        <p:txBody>
          <a:bodyPr>
            <a:normAutofit/>
          </a:bodyPr>
          <a:lstStyle/>
          <a:p>
            <a:r>
              <a:rPr lang="es-419"/>
              <a:t>Agregar Servidor.</a:t>
            </a:r>
            <a:endParaRPr lang="en-US"/>
          </a:p>
        </p:txBody>
      </p:sp>
      <p:sp>
        <p:nvSpPr>
          <p:cNvPr id="8" name="Content Placeholder 7">
            <a:extLst>
              <a:ext uri="{FF2B5EF4-FFF2-40B4-BE49-F238E27FC236}">
                <a16:creationId xmlns:a16="http://schemas.microsoft.com/office/drawing/2014/main" id="{AA0C04DB-72F5-4089-A7D8-BEF59C95A45A}"/>
              </a:ext>
            </a:extLst>
          </p:cNvPr>
          <p:cNvSpPr>
            <a:spLocks noGrp="1"/>
          </p:cNvSpPr>
          <p:nvPr>
            <p:ph sz="quarter" idx="13"/>
          </p:nvPr>
        </p:nvSpPr>
        <p:spPr>
          <a:xfrm>
            <a:off x="1371600" y="2286000"/>
            <a:ext cx="3282694" cy="3581400"/>
          </a:xfrm>
        </p:spPr>
        <p:txBody>
          <a:bodyPr>
            <a:normAutofit/>
          </a:bodyPr>
          <a:lstStyle/>
          <a:p>
            <a:pPr marL="0" marR="0">
              <a:spcBef>
                <a:spcPts val="0"/>
              </a:spcBef>
              <a:spcAft>
                <a:spcPts val="0"/>
              </a:spcAft>
            </a:pPr>
            <a:r>
              <a:rPr lang="es-ES">
                <a:effectLst/>
                <a:latin typeface="Calibri" panose="020F0502020204030204" pitchFamily="34" charset="0"/>
                <a:ea typeface="Calibri" panose="020F0502020204030204" pitchFamily="34" charset="0"/>
                <a:cs typeface="Times New Roman" panose="02020603050405020304" pitchFamily="18" charset="0"/>
              </a:rPr>
              <a:t>En este caso, se va a trabajar con un servidor Payara, así que se debe seleccionar y presionar en “Next”.</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Imagen 4">
            <a:extLst>
              <a:ext uri="{FF2B5EF4-FFF2-40B4-BE49-F238E27FC236}">
                <a16:creationId xmlns:a16="http://schemas.microsoft.com/office/drawing/2014/main" id="{B8067AE1-C88A-4821-83BB-641C988F3D26}"/>
              </a:ext>
            </a:extLst>
          </p:cNvPr>
          <p:cNvPicPr/>
          <p:nvPr/>
        </p:nvPicPr>
        <p:blipFill rotWithShape="1">
          <a:blip r:embed="rId2"/>
          <a:srcRect l="31221" t="24770" r="29798" b="27884"/>
          <a:stretch/>
        </p:blipFill>
        <p:spPr bwMode="auto">
          <a:xfrm>
            <a:off x="5031467" y="1042725"/>
            <a:ext cx="6517065" cy="445250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11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4B99C-704D-47F1-ABC6-B379586E614B}"/>
              </a:ext>
            </a:extLst>
          </p:cNvPr>
          <p:cNvSpPr>
            <a:spLocks noGrp="1"/>
          </p:cNvSpPr>
          <p:nvPr>
            <p:ph type="title"/>
          </p:nvPr>
        </p:nvSpPr>
        <p:spPr>
          <a:xfrm>
            <a:off x="1371600" y="685800"/>
            <a:ext cx="3282695" cy="1485900"/>
          </a:xfrm>
        </p:spPr>
        <p:txBody>
          <a:bodyPr>
            <a:normAutofit/>
          </a:bodyPr>
          <a:lstStyle/>
          <a:p>
            <a:r>
              <a:rPr lang="es-419"/>
              <a:t>Agregar Servidor.</a:t>
            </a:r>
            <a:endParaRPr lang="en-US"/>
          </a:p>
        </p:txBody>
      </p:sp>
      <p:sp>
        <p:nvSpPr>
          <p:cNvPr id="8" name="Content Placeholder 7">
            <a:extLst>
              <a:ext uri="{FF2B5EF4-FFF2-40B4-BE49-F238E27FC236}">
                <a16:creationId xmlns:a16="http://schemas.microsoft.com/office/drawing/2014/main" id="{AA0C04DB-72F5-4089-A7D8-BEF59C95A45A}"/>
              </a:ext>
            </a:extLst>
          </p:cNvPr>
          <p:cNvSpPr>
            <a:spLocks noGrp="1"/>
          </p:cNvSpPr>
          <p:nvPr>
            <p:ph sz="quarter" idx="13"/>
          </p:nvPr>
        </p:nvSpPr>
        <p:spPr>
          <a:xfrm>
            <a:off x="1371600" y="2286000"/>
            <a:ext cx="3282694" cy="3581400"/>
          </a:xfrm>
        </p:spPr>
        <p:txBody>
          <a:bodyPr>
            <a:normAutofit/>
          </a:bodyPr>
          <a:lstStyle/>
          <a:p>
            <a:pPr marL="0" marR="0">
              <a:spcBef>
                <a:spcPts val="0"/>
              </a:spcBef>
              <a:spcAft>
                <a:spcPts val="0"/>
              </a:spcAft>
            </a:pPr>
            <a:r>
              <a:rPr lang="es-ES">
                <a:effectLst/>
                <a:latin typeface="Calibri" panose="020F0502020204030204" pitchFamily="34" charset="0"/>
                <a:ea typeface="Calibri" panose="020F0502020204030204" pitchFamily="34" charset="0"/>
                <a:cs typeface="Times New Roman" panose="02020603050405020304" pitchFamily="18" charset="0"/>
              </a:rPr>
              <a:t>A continuación, se debe colocar la dirección en la cual se encuentran todos los archivos del servidor, y va a funcionar en “Local </a:t>
            </a:r>
            <a:r>
              <a:rPr lang="es-ES" err="1">
                <a:effectLst/>
                <a:latin typeface="Calibri" panose="020F0502020204030204" pitchFamily="34" charset="0"/>
                <a:ea typeface="Calibri" panose="020F0502020204030204" pitchFamily="34" charset="0"/>
                <a:cs typeface="Times New Roman" panose="02020603050405020304" pitchFamily="18" charset="0"/>
              </a:rPr>
              <a:t>Domain</a:t>
            </a:r>
            <a:r>
              <a:rPr lang="es-ES">
                <a:effectLst/>
                <a:latin typeface="Calibri" panose="020F0502020204030204" pitchFamily="34" charset="0"/>
                <a:ea typeface="Calibri" panose="020F0502020204030204" pitchFamily="34" charset="0"/>
                <a:cs typeface="Times New Roman" panose="02020603050405020304" pitchFamily="18" charset="0"/>
              </a:rPr>
              <a:t>”, después presionar “Next”.</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9" name="Imagen 8" descr="Una captura de pantalla de una red social&#10;&#10;Descripción generada automáticamente">
            <a:extLst>
              <a:ext uri="{FF2B5EF4-FFF2-40B4-BE49-F238E27FC236}">
                <a16:creationId xmlns:a16="http://schemas.microsoft.com/office/drawing/2014/main" id="{00DEA04A-4B20-4F2D-A938-B71391C6E834}"/>
              </a:ext>
            </a:extLst>
          </p:cNvPr>
          <p:cNvPicPr/>
          <p:nvPr/>
        </p:nvPicPr>
        <p:blipFill rotWithShape="1">
          <a:blip r:embed="rId2"/>
          <a:srcRect l="32102" t="24143" r="32267" b="29766"/>
          <a:stretch/>
        </p:blipFill>
        <p:spPr bwMode="auto">
          <a:xfrm>
            <a:off x="5031467" y="897973"/>
            <a:ext cx="6517065" cy="4742012"/>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654628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4B99C-704D-47F1-ABC6-B379586E614B}"/>
              </a:ext>
            </a:extLst>
          </p:cNvPr>
          <p:cNvSpPr>
            <a:spLocks noGrp="1"/>
          </p:cNvSpPr>
          <p:nvPr>
            <p:ph type="title"/>
          </p:nvPr>
        </p:nvSpPr>
        <p:spPr>
          <a:xfrm>
            <a:off x="1371600" y="685800"/>
            <a:ext cx="3282695" cy="1485900"/>
          </a:xfrm>
        </p:spPr>
        <p:txBody>
          <a:bodyPr>
            <a:normAutofit/>
          </a:bodyPr>
          <a:lstStyle/>
          <a:p>
            <a:r>
              <a:rPr lang="es-419"/>
              <a:t>Agregar Servidor.</a:t>
            </a:r>
            <a:endParaRPr lang="en-US"/>
          </a:p>
        </p:txBody>
      </p:sp>
      <p:sp>
        <p:nvSpPr>
          <p:cNvPr id="8" name="Content Placeholder 7">
            <a:extLst>
              <a:ext uri="{FF2B5EF4-FFF2-40B4-BE49-F238E27FC236}">
                <a16:creationId xmlns:a16="http://schemas.microsoft.com/office/drawing/2014/main" id="{AA0C04DB-72F5-4089-A7D8-BEF59C95A45A}"/>
              </a:ext>
            </a:extLst>
          </p:cNvPr>
          <p:cNvSpPr>
            <a:spLocks noGrp="1"/>
          </p:cNvSpPr>
          <p:nvPr>
            <p:ph sz="quarter" idx="13"/>
          </p:nvPr>
        </p:nvSpPr>
        <p:spPr>
          <a:xfrm>
            <a:off x="1371600" y="2286000"/>
            <a:ext cx="3282694" cy="3581400"/>
          </a:xfrm>
        </p:spPr>
        <p:txBody>
          <a:bodyPr>
            <a:normAutofit/>
          </a:bodyPr>
          <a:lstStyle/>
          <a:p>
            <a:pPr marL="0" marR="0">
              <a:spcBef>
                <a:spcPts val="0"/>
              </a:spcBef>
              <a:spcAft>
                <a:spcPts val="0"/>
              </a:spcAft>
            </a:pPr>
            <a:r>
              <a:rPr lang="es-ES">
                <a:effectLst/>
                <a:latin typeface="Calibri" panose="020F0502020204030204" pitchFamily="34" charset="0"/>
                <a:ea typeface="Calibri" panose="020F0502020204030204" pitchFamily="34" charset="0"/>
                <a:cs typeface="Times New Roman" panose="02020603050405020304" pitchFamily="18" charset="0"/>
              </a:rPr>
              <a:t>En la siguiente ventana, debe verificar que funcione con domain1 y el resto de los campos se deben dejar en blanco de preferencia, presionar “</a:t>
            </a:r>
            <a:r>
              <a:rPr lang="es-ES" err="1">
                <a:effectLst/>
                <a:latin typeface="Calibri" panose="020F0502020204030204" pitchFamily="34" charset="0"/>
                <a:ea typeface="Calibri" panose="020F0502020204030204" pitchFamily="34" charset="0"/>
                <a:cs typeface="Times New Roman" panose="02020603050405020304" pitchFamily="18" charset="0"/>
              </a:rPr>
              <a:t>Finish</a:t>
            </a:r>
            <a:r>
              <a:rPr lang="es-ES">
                <a:effectLst/>
                <a:latin typeface="Calibri" panose="020F0502020204030204" pitchFamily="34" charset="0"/>
                <a:ea typeface="Calibri" panose="020F0502020204030204" pitchFamily="34" charset="0"/>
                <a:cs typeface="Times New Roman" panose="02020603050405020304" pitchFamily="18" charset="0"/>
              </a:rPr>
              <a:t>”.</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Imagen 4">
            <a:extLst>
              <a:ext uri="{FF2B5EF4-FFF2-40B4-BE49-F238E27FC236}">
                <a16:creationId xmlns:a16="http://schemas.microsoft.com/office/drawing/2014/main" id="{BA65A04E-05BB-4541-A9DD-D2A21745B32E}"/>
              </a:ext>
            </a:extLst>
          </p:cNvPr>
          <p:cNvPicPr/>
          <p:nvPr/>
        </p:nvPicPr>
        <p:blipFill rotWithShape="1">
          <a:blip r:embed="rId2"/>
          <a:srcRect l="32808" t="25710" r="31914" b="24122"/>
          <a:stretch/>
        </p:blipFill>
        <p:spPr bwMode="auto">
          <a:xfrm>
            <a:off x="5031467" y="662421"/>
            <a:ext cx="6517065" cy="521311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883587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1371600" y="685800"/>
            <a:ext cx="3282695" cy="1485900"/>
          </a:xfrm>
        </p:spPr>
        <p:txBody>
          <a:bodyPr>
            <a:normAutofit/>
          </a:bodyPr>
          <a:lstStyle/>
          <a:p>
            <a:r>
              <a:rPr lang="es-EC" b="1" dirty="0"/>
              <a:t>Creación del Proyecto</a:t>
            </a:r>
            <a:endParaRPr lang="es-EC" b="1"/>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371600" y="2286000"/>
            <a:ext cx="3282694" cy="3581400"/>
          </a:xfrm>
        </p:spPr>
        <p:txBody>
          <a:bodyPr>
            <a:normAutofit/>
          </a:bodyPr>
          <a:lstStyle/>
          <a:p>
            <a:pPr marL="0" indent="0">
              <a:buNone/>
            </a:pPr>
            <a:r>
              <a:rPr lang="es-ES" dirty="0"/>
              <a:t>Se crean los paquetes para el modelo, la vista y el controlador.</a:t>
            </a:r>
            <a:endParaRPr lang="es-EC"/>
          </a:p>
        </p:txBody>
      </p:sp>
      <p:pic>
        <p:nvPicPr>
          <p:cNvPr id="6" name="Imagen 5"/>
          <p:cNvPicPr/>
          <p:nvPr/>
        </p:nvPicPr>
        <p:blipFill rotWithShape="1">
          <a:blip r:embed="rId2"/>
          <a:srcRect l="891" t="27445" r="83208" b="57860"/>
          <a:stretch/>
        </p:blipFill>
        <p:spPr bwMode="auto">
          <a:xfrm>
            <a:off x="5031467" y="1575074"/>
            <a:ext cx="6517065" cy="338781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82078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1371600" y="685800"/>
            <a:ext cx="3282695" cy="1485900"/>
          </a:xfrm>
        </p:spPr>
        <p:txBody>
          <a:bodyPr>
            <a:normAutofit/>
          </a:bodyPr>
          <a:lstStyle/>
          <a:p>
            <a:r>
              <a:rPr lang="es-EC" b="1" dirty="0"/>
              <a:t>Creación del Persistencia</a:t>
            </a:r>
            <a:endParaRPr lang="es-EC" b="1"/>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371600" y="2286000"/>
            <a:ext cx="3282694" cy="3581400"/>
          </a:xfrm>
        </p:spPr>
        <p:txBody>
          <a:bodyPr>
            <a:normAutofit/>
          </a:bodyPr>
          <a:lstStyle/>
          <a:p>
            <a:pPr marL="0" indent="0">
              <a:buNone/>
            </a:pPr>
            <a:r>
              <a:rPr lang="es-EC" dirty="0"/>
              <a:t>En este paso se va a mapear toda la base de datos a objetos de JAVA. Presionamos clic derecho sobre el EJB, luego Entity Classes from Database.</a:t>
            </a:r>
            <a:endParaRPr lang="es-EC"/>
          </a:p>
          <a:p>
            <a:pPr marL="0" indent="0">
              <a:buNone/>
            </a:pPr>
            <a:endParaRPr lang="es-EC"/>
          </a:p>
        </p:txBody>
      </p:sp>
      <p:pic>
        <p:nvPicPr>
          <p:cNvPr id="6" name="Imagen 5"/>
          <p:cNvPicPr/>
          <p:nvPr/>
        </p:nvPicPr>
        <p:blipFill rotWithShape="1">
          <a:blip r:embed="rId2"/>
          <a:srcRect t="11959" r="73577" b="43934"/>
          <a:stretch/>
        </p:blipFill>
        <p:spPr bwMode="auto">
          <a:xfrm>
            <a:off x="5495560" y="645106"/>
            <a:ext cx="5588878" cy="524774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783239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778933" y="0"/>
            <a:ext cx="11413067" cy="939800"/>
          </a:xfrm>
        </p:spPr>
        <p:txBody>
          <a:bodyPr>
            <a:normAutofit/>
          </a:bodyPr>
          <a:lstStyle/>
          <a:p>
            <a:pPr algn="ctr"/>
            <a:r>
              <a:rPr lang="es-EC" b="1" dirty="0"/>
              <a:t>Creación del Persistencia</a:t>
            </a:r>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015464" y="830578"/>
            <a:ext cx="11006665" cy="939801"/>
          </a:xfrm>
        </p:spPr>
        <p:txBody>
          <a:bodyPr>
            <a:normAutofit/>
          </a:bodyPr>
          <a:lstStyle/>
          <a:p>
            <a:pPr marL="0" indent="0" algn="just">
              <a:buNone/>
            </a:pPr>
            <a:r>
              <a:rPr lang="es-ES" dirty="0"/>
              <a:t>Seleccionamos Persistence y Persistence Unit</a:t>
            </a:r>
            <a:r>
              <a:rPr lang="es-EC" dirty="0"/>
              <a:t>.</a:t>
            </a:r>
          </a:p>
          <a:p>
            <a:pPr marL="0" indent="0" algn="just">
              <a:buNone/>
            </a:pPr>
            <a:endParaRPr lang="es-EC" dirty="0"/>
          </a:p>
        </p:txBody>
      </p:sp>
      <p:pic>
        <p:nvPicPr>
          <p:cNvPr id="7" name="Imagen 6"/>
          <p:cNvPicPr/>
          <p:nvPr/>
        </p:nvPicPr>
        <p:blipFill rotWithShape="1">
          <a:blip r:embed="rId2"/>
          <a:srcRect l="31391" t="25282" r="31406" b="28667"/>
          <a:stretch/>
        </p:blipFill>
        <p:spPr bwMode="auto">
          <a:xfrm>
            <a:off x="3084558" y="1558106"/>
            <a:ext cx="7137128" cy="4434479"/>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8" name="Flecha derecha 7"/>
          <p:cNvSpPr/>
          <p:nvPr/>
        </p:nvSpPr>
        <p:spPr>
          <a:xfrm rot="19604416">
            <a:off x="6489548" y="3087777"/>
            <a:ext cx="788663" cy="86308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322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3282695" cy="1485900"/>
          </a:xfrm>
        </p:spPr>
        <p:txBody>
          <a:bodyPr>
            <a:normAutofit/>
          </a:bodyPr>
          <a:lstStyle/>
          <a:p>
            <a:r>
              <a:rPr lang="es-EC" dirty="0"/>
              <a:t>AGENDA</a:t>
            </a:r>
          </a:p>
        </p:txBody>
      </p:sp>
      <p:sp>
        <p:nvSpPr>
          <p:cNvPr id="3" name="Marcador de contenido 2"/>
          <p:cNvSpPr>
            <a:spLocks noGrp="1"/>
          </p:cNvSpPr>
          <p:nvPr>
            <p:ph sz="quarter" idx="13"/>
          </p:nvPr>
        </p:nvSpPr>
        <p:spPr>
          <a:xfrm>
            <a:off x="1371600" y="2286000"/>
            <a:ext cx="3282694" cy="3581400"/>
          </a:xfrm>
        </p:spPr>
        <p:txBody>
          <a:bodyPr>
            <a:normAutofit/>
          </a:bodyPr>
          <a:lstStyle/>
          <a:p>
            <a:pPr marL="457200" lvl="0" indent="-381000">
              <a:spcBef>
                <a:spcPts val="0"/>
              </a:spcBef>
              <a:spcAft>
                <a:spcPts val="0"/>
              </a:spcAft>
              <a:buClr>
                <a:srgbClr val="1D2129"/>
              </a:buClr>
              <a:buSzPts val="2400"/>
              <a:buFont typeface="Arial"/>
              <a:buChar char="❏"/>
            </a:pPr>
            <a:r>
              <a:rPr lang="es-ES" b="1" dirty="0">
                <a:highlight>
                  <a:srgbClr val="FFFFFF"/>
                </a:highlight>
                <a:latin typeface="Arial"/>
                <a:ea typeface="Arial"/>
                <a:cs typeface="Arial"/>
                <a:sym typeface="Arial"/>
              </a:rPr>
              <a:t>INTRODUCCIÓN</a:t>
            </a:r>
          </a:p>
          <a:p>
            <a:pPr marL="457200" lvl="0" indent="-381000">
              <a:spcBef>
                <a:spcPts val="0"/>
              </a:spcBef>
              <a:spcAft>
                <a:spcPts val="0"/>
              </a:spcAft>
              <a:buClr>
                <a:srgbClr val="1D2129"/>
              </a:buClr>
              <a:buSzPts val="2400"/>
              <a:buFont typeface="Arial"/>
              <a:buChar char="❏"/>
            </a:pPr>
            <a:r>
              <a:rPr lang="es-ES" b="1" dirty="0">
                <a:highlight>
                  <a:srgbClr val="FFFFFF"/>
                </a:highlight>
                <a:latin typeface="Arial"/>
                <a:ea typeface="Arial"/>
                <a:cs typeface="Arial"/>
                <a:sym typeface="Arial"/>
              </a:rPr>
              <a:t>Propósito</a:t>
            </a:r>
          </a:p>
          <a:p>
            <a:pPr marL="457200" lvl="0" indent="-381000">
              <a:spcBef>
                <a:spcPts val="0"/>
              </a:spcBef>
              <a:spcAft>
                <a:spcPts val="0"/>
              </a:spcAft>
              <a:buClr>
                <a:srgbClr val="1D2129"/>
              </a:buClr>
              <a:buSzPts val="2400"/>
              <a:buFont typeface="Arial"/>
              <a:buChar char="❏"/>
            </a:pPr>
            <a:r>
              <a:rPr lang="es-ES" b="1" dirty="0">
                <a:highlight>
                  <a:srgbClr val="FFFFFF"/>
                </a:highlight>
                <a:latin typeface="Arial"/>
                <a:ea typeface="Arial"/>
                <a:cs typeface="Arial"/>
                <a:sym typeface="Arial"/>
              </a:rPr>
              <a:t>EQUIPOS O HERRAMIENTAS</a:t>
            </a:r>
          </a:p>
          <a:p>
            <a:pPr marL="457200" lvl="0" indent="-381000">
              <a:spcBef>
                <a:spcPts val="0"/>
              </a:spcBef>
              <a:spcAft>
                <a:spcPts val="0"/>
              </a:spcAft>
              <a:buClr>
                <a:srgbClr val="1D2129"/>
              </a:buClr>
              <a:buSzPts val="2400"/>
              <a:buFont typeface="Arial"/>
              <a:buChar char="❏"/>
            </a:pPr>
            <a:r>
              <a:rPr lang="es-ES" b="1" dirty="0">
                <a:highlight>
                  <a:srgbClr val="FFFFFF"/>
                </a:highlight>
                <a:latin typeface="Arial"/>
                <a:ea typeface="Arial"/>
                <a:cs typeface="Arial"/>
                <a:sym typeface="Arial"/>
              </a:rPr>
              <a:t>Marco Teórico</a:t>
            </a:r>
          </a:p>
          <a:p>
            <a:pPr marL="457200" lvl="0" indent="-381000">
              <a:spcBef>
                <a:spcPts val="0"/>
              </a:spcBef>
              <a:spcAft>
                <a:spcPts val="0"/>
              </a:spcAft>
              <a:buClr>
                <a:srgbClr val="1D2129"/>
              </a:buClr>
              <a:buSzPts val="2400"/>
              <a:buFont typeface="Arial"/>
              <a:buChar char="❏"/>
            </a:pPr>
            <a:r>
              <a:rPr lang="es-ES" b="1" dirty="0">
                <a:highlight>
                  <a:srgbClr val="FFFFFF"/>
                </a:highlight>
                <a:latin typeface="Arial"/>
                <a:ea typeface="Arial"/>
                <a:cs typeface="Arial"/>
                <a:sym typeface="Arial"/>
              </a:rPr>
              <a:t>PRIMEFACES</a:t>
            </a:r>
          </a:p>
          <a:p>
            <a:pPr marL="457200" lvl="0" indent="-381000">
              <a:spcBef>
                <a:spcPts val="0"/>
              </a:spcBef>
              <a:spcAft>
                <a:spcPts val="0"/>
              </a:spcAft>
              <a:buClr>
                <a:srgbClr val="1D2129"/>
              </a:buClr>
              <a:buSzPts val="2400"/>
              <a:buFont typeface="Arial"/>
              <a:buChar char="❏"/>
            </a:pPr>
            <a:r>
              <a:rPr lang="es-ES" b="1" dirty="0">
                <a:highlight>
                  <a:srgbClr val="FFFFFF"/>
                </a:highlight>
                <a:latin typeface="Arial"/>
                <a:ea typeface="Arial"/>
                <a:cs typeface="Arial"/>
                <a:sym typeface="Arial"/>
              </a:rPr>
              <a:t>Desarrollo</a:t>
            </a:r>
          </a:p>
          <a:p>
            <a:pPr marL="457200" lvl="0" indent="-381000">
              <a:spcBef>
                <a:spcPts val="0"/>
              </a:spcBef>
              <a:spcAft>
                <a:spcPts val="0"/>
              </a:spcAft>
              <a:buClr>
                <a:srgbClr val="1D2129"/>
              </a:buClr>
              <a:buSzPts val="2400"/>
              <a:buFont typeface="Arial"/>
              <a:buChar char="❏"/>
            </a:pPr>
            <a:r>
              <a:rPr lang="es-ES" b="1" dirty="0">
                <a:highlight>
                  <a:srgbClr val="FFFFFF"/>
                </a:highlight>
                <a:latin typeface="Arial"/>
                <a:ea typeface="Arial"/>
                <a:cs typeface="Arial"/>
                <a:sym typeface="Arial"/>
              </a:rPr>
              <a:t>Resultados (modelo vista)</a:t>
            </a:r>
          </a:p>
          <a:p>
            <a:pPr marL="457200" lvl="0" indent="-381000">
              <a:spcBef>
                <a:spcPts val="0"/>
              </a:spcBef>
              <a:spcAft>
                <a:spcPts val="0"/>
              </a:spcAft>
              <a:buClr>
                <a:srgbClr val="1D2129"/>
              </a:buClr>
              <a:buSzPts val="2400"/>
              <a:buFont typeface="Arial"/>
              <a:buChar char="❏"/>
            </a:pPr>
            <a:r>
              <a:rPr lang="es-ES" b="1" dirty="0">
                <a:highlight>
                  <a:srgbClr val="FFFFFF"/>
                </a:highlight>
                <a:latin typeface="Arial"/>
                <a:ea typeface="Arial"/>
                <a:cs typeface="Arial"/>
                <a:sym typeface="Arial"/>
              </a:rPr>
              <a:t>Conclusiones </a:t>
            </a:r>
          </a:p>
          <a:p>
            <a:pPr marL="457200" lvl="0" indent="-381000">
              <a:spcBef>
                <a:spcPts val="0"/>
              </a:spcBef>
              <a:spcAft>
                <a:spcPts val="0"/>
              </a:spcAft>
              <a:buClr>
                <a:srgbClr val="1D2129"/>
              </a:buClr>
              <a:buSzPts val="2400"/>
              <a:buFont typeface="Arial"/>
              <a:buChar char="❏"/>
            </a:pPr>
            <a:r>
              <a:rPr lang="es-ES" b="1" dirty="0">
                <a:highlight>
                  <a:srgbClr val="FFFFFF"/>
                </a:highlight>
                <a:latin typeface="Arial"/>
                <a:ea typeface="Arial"/>
                <a:cs typeface="Arial"/>
                <a:sym typeface="Arial"/>
              </a:rPr>
              <a:t>Recomendaciones</a:t>
            </a:r>
          </a:p>
          <a:p>
            <a:pPr marL="0" indent="0">
              <a:buNone/>
            </a:pPr>
            <a:endParaRPr lang="es-EC" dirty="0"/>
          </a:p>
        </p:txBody>
      </p:sp>
      <p:pic>
        <p:nvPicPr>
          <p:cNvPr id="4" name="Imagen 3"/>
          <p:cNvPicPr>
            <a:picLocks noChangeAspect="1"/>
          </p:cNvPicPr>
          <p:nvPr/>
        </p:nvPicPr>
        <p:blipFill>
          <a:blip r:embed="rId2"/>
          <a:stretch>
            <a:fillRect/>
          </a:stretch>
        </p:blipFill>
        <p:spPr>
          <a:xfrm>
            <a:off x="6787100" y="1685925"/>
            <a:ext cx="3993918" cy="4206928"/>
          </a:xfrm>
          <a:prstGeom prst="rect">
            <a:avLst/>
          </a:prstGeom>
        </p:spPr>
      </p:pic>
    </p:spTree>
    <p:extLst>
      <p:ext uri="{BB962C8B-B14F-4D97-AF65-F5344CB8AC3E}">
        <p14:creationId xmlns:p14="http://schemas.microsoft.com/office/powerpoint/2010/main" val="3821883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1371600" y="685800"/>
            <a:ext cx="3282695" cy="1485900"/>
          </a:xfrm>
        </p:spPr>
        <p:txBody>
          <a:bodyPr>
            <a:normAutofit/>
          </a:bodyPr>
          <a:lstStyle/>
          <a:p>
            <a:r>
              <a:rPr lang="es-EC" b="1" dirty="0"/>
              <a:t>Creación del Persistencia</a:t>
            </a:r>
            <a:endParaRPr lang="es-EC" b="1"/>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371600" y="2286000"/>
            <a:ext cx="3282694" cy="3581400"/>
          </a:xfrm>
        </p:spPr>
        <p:txBody>
          <a:bodyPr>
            <a:normAutofit/>
          </a:bodyPr>
          <a:lstStyle/>
          <a:p>
            <a:pPr marL="0" indent="0">
              <a:buNone/>
            </a:pPr>
            <a:r>
              <a:rPr lang="es-ES" dirty="0"/>
              <a:t>En este paso se va a mapear toda la base de datos a objetos de JAVA. Presionamos clic derecho sobre el EJB, luego Entity Classes from Database.</a:t>
            </a:r>
            <a:endParaRPr lang="es-EC"/>
          </a:p>
        </p:txBody>
      </p:sp>
      <p:pic>
        <p:nvPicPr>
          <p:cNvPr id="7" name="Imagen 6"/>
          <p:cNvPicPr/>
          <p:nvPr/>
        </p:nvPicPr>
        <p:blipFill>
          <a:blip r:embed="rId2"/>
          <a:stretch>
            <a:fillRect/>
          </a:stretch>
        </p:blipFill>
        <p:spPr>
          <a:xfrm>
            <a:off x="5031467" y="873958"/>
            <a:ext cx="6517065" cy="4790042"/>
          </a:xfrm>
          <a:prstGeom prst="rect">
            <a:avLst/>
          </a:prstGeom>
        </p:spPr>
      </p:pic>
    </p:spTree>
    <p:extLst>
      <p:ext uri="{BB962C8B-B14F-4D97-AF65-F5344CB8AC3E}">
        <p14:creationId xmlns:p14="http://schemas.microsoft.com/office/powerpoint/2010/main" val="1937482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778933" y="0"/>
            <a:ext cx="11413067" cy="939800"/>
          </a:xfrm>
        </p:spPr>
        <p:txBody>
          <a:bodyPr>
            <a:normAutofit/>
          </a:bodyPr>
          <a:lstStyle/>
          <a:p>
            <a:pPr algn="ctr"/>
            <a:r>
              <a:rPr lang="es-EC" b="1" dirty="0"/>
              <a:t>Creación del Persistencia</a:t>
            </a:r>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015464" y="830578"/>
            <a:ext cx="11006665" cy="939801"/>
          </a:xfrm>
        </p:spPr>
        <p:txBody>
          <a:bodyPr>
            <a:normAutofit/>
          </a:bodyPr>
          <a:lstStyle/>
          <a:p>
            <a:pPr marL="0" lvl="0" indent="0">
              <a:buNone/>
            </a:pPr>
            <a:r>
              <a:rPr lang="es-ES" dirty="0"/>
              <a:t>Seleccionamos el Datasource que habíamos creado en el servidor.</a:t>
            </a:r>
            <a:endParaRPr lang="en-US" dirty="0"/>
          </a:p>
          <a:p>
            <a:pPr marL="0" indent="0" algn="just">
              <a:buNone/>
            </a:pPr>
            <a:endParaRPr lang="es-EC" dirty="0"/>
          </a:p>
        </p:txBody>
      </p:sp>
      <p:pic>
        <p:nvPicPr>
          <p:cNvPr id="7" name="Imagen 6"/>
          <p:cNvPicPr/>
          <p:nvPr/>
        </p:nvPicPr>
        <p:blipFill>
          <a:blip r:embed="rId2"/>
          <a:stretch>
            <a:fillRect/>
          </a:stretch>
        </p:blipFill>
        <p:spPr>
          <a:xfrm>
            <a:off x="2254099" y="1413190"/>
            <a:ext cx="4867275" cy="714375"/>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sp>
        <p:nvSpPr>
          <p:cNvPr id="4" name="Rectángulo 3"/>
          <p:cNvSpPr/>
          <p:nvPr/>
        </p:nvSpPr>
        <p:spPr>
          <a:xfrm>
            <a:off x="4073373" y="2801490"/>
            <a:ext cx="6096000" cy="646331"/>
          </a:xfrm>
          <a:prstGeom prst="rect">
            <a:avLst/>
          </a:prstGeom>
        </p:spPr>
        <p:txBody>
          <a:bodyPr>
            <a:spAutoFit/>
          </a:bodyPr>
          <a:lstStyle/>
          <a:p>
            <a:pPr algn="just"/>
            <a:r>
              <a:rPr lang="es-ES" dirty="0"/>
              <a:t>Podemos ver que en la columna izquierda se encuentran todas las tablas de nuestra base de datos creada. </a:t>
            </a:r>
            <a:endParaRPr lang="en-US" dirty="0"/>
          </a:p>
        </p:txBody>
      </p:sp>
      <p:pic>
        <p:nvPicPr>
          <p:cNvPr id="8" name="Imagen 7"/>
          <p:cNvPicPr>
            <a:picLocks noChangeAspect="1"/>
          </p:cNvPicPr>
          <p:nvPr/>
        </p:nvPicPr>
        <p:blipFill>
          <a:blip r:embed="rId3"/>
          <a:stretch>
            <a:fillRect/>
          </a:stretch>
        </p:blipFill>
        <p:spPr>
          <a:xfrm>
            <a:off x="4687736" y="3632069"/>
            <a:ext cx="4867275" cy="2975765"/>
          </a:xfrm>
          <a:prstGeom prst="rect">
            <a:avLst/>
          </a:prstGeom>
        </p:spPr>
      </p:pic>
      <p:sp>
        <p:nvSpPr>
          <p:cNvPr id="10" name="Flecha derecha 9"/>
          <p:cNvSpPr/>
          <p:nvPr/>
        </p:nvSpPr>
        <p:spPr>
          <a:xfrm rot="16848779">
            <a:off x="3181183" y="2169413"/>
            <a:ext cx="788663" cy="86308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Flecha derecha 10"/>
          <p:cNvSpPr/>
          <p:nvPr/>
        </p:nvSpPr>
        <p:spPr>
          <a:xfrm rot="10073599">
            <a:off x="9577439" y="3254912"/>
            <a:ext cx="788663" cy="86308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450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778933" y="0"/>
            <a:ext cx="11413067" cy="939800"/>
          </a:xfrm>
        </p:spPr>
        <p:txBody>
          <a:bodyPr>
            <a:normAutofit/>
          </a:bodyPr>
          <a:lstStyle/>
          <a:p>
            <a:pPr algn="ctr"/>
            <a:r>
              <a:rPr lang="es-EC" b="1" dirty="0"/>
              <a:t>Creación del Persistencia</a:t>
            </a:r>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015464" y="830578"/>
            <a:ext cx="11006665" cy="939801"/>
          </a:xfrm>
        </p:spPr>
        <p:txBody>
          <a:bodyPr>
            <a:normAutofit/>
          </a:bodyPr>
          <a:lstStyle/>
          <a:p>
            <a:pPr marL="0" indent="0" algn="just">
              <a:buNone/>
            </a:pPr>
            <a:r>
              <a:rPr lang="es-ES" dirty="0"/>
              <a:t>Vamos a seleccionar todas de tal manera que queden todas las tablas en la columna del lado derecho y presionamos Next.</a:t>
            </a:r>
            <a:endParaRPr lang="es-EC" dirty="0"/>
          </a:p>
        </p:txBody>
      </p:sp>
      <p:pic>
        <p:nvPicPr>
          <p:cNvPr id="7" name="Imagen 6"/>
          <p:cNvPicPr/>
          <p:nvPr/>
        </p:nvPicPr>
        <p:blipFill>
          <a:blip r:embed="rId2"/>
          <a:stretch>
            <a:fillRect/>
          </a:stretch>
        </p:blipFill>
        <p:spPr>
          <a:xfrm>
            <a:off x="2956287" y="1641111"/>
            <a:ext cx="7085783" cy="4563745"/>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sp>
        <p:nvSpPr>
          <p:cNvPr id="6" name="Rectángulo 5"/>
          <p:cNvSpPr/>
          <p:nvPr/>
        </p:nvSpPr>
        <p:spPr>
          <a:xfrm>
            <a:off x="4373594" y="1843941"/>
            <a:ext cx="5857334" cy="2798503"/>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Flecha derecha 7"/>
          <p:cNvSpPr/>
          <p:nvPr/>
        </p:nvSpPr>
        <p:spPr>
          <a:xfrm rot="19604416">
            <a:off x="5661412" y="2535686"/>
            <a:ext cx="788663" cy="86308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397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778933" y="0"/>
            <a:ext cx="11413067" cy="939800"/>
          </a:xfrm>
        </p:spPr>
        <p:txBody>
          <a:bodyPr>
            <a:normAutofit/>
          </a:bodyPr>
          <a:lstStyle/>
          <a:p>
            <a:pPr algn="ctr"/>
            <a:r>
              <a:rPr lang="es-EC" b="1" dirty="0"/>
              <a:t>Creación del Persistencia</a:t>
            </a:r>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015464" y="830578"/>
            <a:ext cx="11006665" cy="939801"/>
          </a:xfrm>
        </p:spPr>
        <p:txBody>
          <a:bodyPr>
            <a:normAutofit/>
          </a:bodyPr>
          <a:lstStyle/>
          <a:p>
            <a:pPr marL="0" indent="0" algn="just">
              <a:buNone/>
            </a:pPr>
            <a:r>
              <a:rPr lang="es-EC" dirty="0"/>
              <a:t>Presionamos Next.</a:t>
            </a:r>
          </a:p>
        </p:txBody>
      </p:sp>
      <p:pic>
        <p:nvPicPr>
          <p:cNvPr id="6" name="Imagen 5"/>
          <p:cNvPicPr/>
          <p:nvPr/>
        </p:nvPicPr>
        <p:blipFill>
          <a:blip r:embed="rId2"/>
          <a:stretch>
            <a:fillRect/>
          </a:stretch>
        </p:blipFill>
        <p:spPr>
          <a:xfrm>
            <a:off x="2972503" y="1770378"/>
            <a:ext cx="7445126" cy="4548779"/>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p:spPr>
      </p:pic>
      <p:sp>
        <p:nvSpPr>
          <p:cNvPr id="8" name="Flecha derecha 7"/>
          <p:cNvSpPr/>
          <p:nvPr/>
        </p:nvSpPr>
        <p:spPr>
          <a:xfrm rot="14108287">
            <a:off x="8404614" y="3441460"/>
            <a:ext cx="788663" cy="86308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218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947E2D24-1F1B-4F57-A721-AA5B9D2D4E72}"/>
              </a:ext>
            </a:extLst>
          </p:cNvPr>
          <p:cNvSpPr txBox="1">
            <a:spLocks/>
          </p:cNvSpPr>
          <p:nvPr/>
        </p:nvSpPr>
        <p:spPr>
          <a:xfrm>
            <a:off x="881744" y="631372"/>
            <a:ext cx="3135086" cy="5606142"/>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spcAft>
                <a:spcPts val="600"/>
              </a:spcAft>
            </a:pPr>
            <a:r>
              <a:rPr lang="en-US" b="1"/>
              <a:t>Creación del Persistencia</a:t>
            </a:r>
          </a:p>
        </p:txBody>
      </p:sp>
      <p:sp>
        <p:nvSpPr>
          <p:cNvPr id="13" name="Rectangle 12">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4741595" y="631371"/>
            <a:ext cx="6797262" cy="3744685"/>
          </a:xfrm>
        </p:spPr>
        <p:txBody>
          <a:bodyPr vert="horz" lIns="91440" tIns="45720" rIns="91440" bIns="45720" rtlCol="0">
            <a:normAutofit/>
          </a:bodyPr>
          <a:lstStyle/>
          <a:p>
            <a:pPr>
              <a:buFont typeface="Franklin Gothic Book" panose="020B0503020102020204" pitchFamily="34" charset="0"/>
              <a:buNone/>
            </a:pPr>
            <a:r>
              <a:rPr lang="en-US"/>
              <a:t>En Collection Type seleccionamos List</a:t>
            </a:r>
          </a:p>
        </p:txBody>
      </p:sp>
      <p:pic>
        <p:nvPicPr>
          <p:cNvPr id="7" name="Imagen 6"/>
          <p:cNvPicPr/>
          <p:nvPr/>
        </p:nvPicPr>
        <p:blipFill>
          <a:blip r:embed="rId2"/>
          <a:stretch>
            <a:fillRect/>
          </a:stretch>
        </p:blipFill>
        <p:spPr>
          <a:xfrm>
            <a:off x="4916643" y="1851450"/>
            <a:ext cx="6797262" cy="1304525"/>
          </a:xfrm>
          <a:prstGeom prst="rect">
            <a:avLst/>
          </a:prstGeom>
        </p:spPr>
      </p:pic>
    </p:spTree>
    <p:extLst>
      <p:ext uri="{BB962C8B-B14F-4D97-AF65-F5344CB8AC3E}">
        <p14:creationId xmlns:p14="http://schemas.microsoft.com/office/powerpoint/2010/main" val="2287210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1371600" y="685800"/>
            <a:ext cx="3282695" cy="1485900"/>
          </a:xfrm>
        </p:spPr>
        <p:txBody>
          <a:bodyPr>
            <a:normAutofit/>
          </a:bodyPr>
          <a:lstStyle/>
          <a:p>
            <a:r>
              <a:rPr lang="es-EC" sz="3400" b="1"/>
              <a:t>Configuración de la Capa de Presentación.</a:t>
            </a:r>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371600" y="2286000"/>
            <a:ext cx="3282694" cy="3581400"/>
          </a:xfrm>
        </p:spPr>
        <p:txBody>
          <a:bodyPr>
            <a:normAutofit/>
          </a:bodyPr>
          <a:lstStyle/>
          <a:p>
            <a:pPr marL="0" indent="0">
              <a:buNone/>
            </a:pPr>
            <a:r>
              <a:rPr lang="es-EC" dirty="0"/>
              <a:t>Seleccionamos la pestaña de Framework..</a:t>
            </a:r>
            <a:endParaRPr lang="es-EC"/>
          </a:p>
        </p:txBody>
      </p:sp>
      <p:pic>
        <p:nvPicPr>
          <p:cNvPr id="6" name="Imagen 5"/>
          <p:cNvPicPr/>
          <p:nvPr/>
        </p:nvPicPr>
        <p:blipFill rotWithShape="1">
          <a:blip r:embed="rId2"/>
          <a:srcRect l="28504" t="16951" r="24688" b="31283"/>
          <a:stretch/>
        </p:blipFill>
        <p:spPr bwMode="auto">
          <a:xfrm>
            <a:off x="5031467" y="1241907"/>
            <a:ext cx="6517065" cy="405414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038794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1371600" y="685800"/>
            <a:ext cx="3282695" cy="1485900"/>
          </a:xfrm>
        </p:spPr>
        <p:txBody>
          <a:bodyPr>
            <a:normAutofit/>
          </a:bodyPr>
          <a:lstStyle/>
          <a:p>
            <a:r>
              <a:rPr lang="es-EC" sz="3400" b="1"/>
              <a:t>Configuración de la Capa de Presentación.</a:t>
            </a:r>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371600" y="2286000"/>
            <a:ext cx="3282694" cy="3581400"/>
          </a:xfrm>
        </p:spPr>
        <p:txBody>
          <a:bodyPr>
            <a:normAutofit/>
          </a:bodyPr>
          <a:lstStyle/>
          <a:p>
            <a:pPr marL="0" indent="0">
              <a:buNone/>
            </a:pPr>
            <a:r>
              <a:rPr lang="es-EC" dirty="0"/>
              <a:t>Damos clic en Add y seleccionar JavaServer Faces.</a:t>
            </a:r>
            <a:endParaRPr lang="es-EC"/>
          </a:p>
        </p:txBody>
      </p:sp>
      <p:pic>
        <p:nvPicPr>
          <p:cNvPr id="6" name="Imagen 5"/>
          <p:cNvPicPr/>
          <p:nvPr/>
        </p:nvPicPr>
        <p:blipFill rotWithShape="1">
          <a:blip r:embed="rId2"/>
          <a:srcRect l="28141" t="16932" r="24596" b="31501"/>
          <a:stretch/>
        </p:blipFill>
        <p:spPr bwMode="auto">
          <a:xfrm>
            <a:off x="5031467" y="1269139"/>
            <a:ext cx="6517065" cy="399968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11556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1371600" y="685800"/>
            <a:ext cx="3282695" cy="1485900"/>
          </a:xfrm>
        </p:spPr>
        <p:txBody>
          <a:bodyPr>
            <a:normAutofit/>
          </a:bodyPr>
          <a:lstStyle/>
          <a:p>
            <a:r>
              <a:rPr lang="es-EC" sz="3400" b="1"/>
              <a:t>Configuración de la Capa de Presentación.</a:t>
            </a:r>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371600" y="2286000"/>
            <a:ext cx="3282694" cy="3581400"/>
          </a:xfrm>
        </p:spPr>
        <p:txBody>
          <a:bodyPr>
            <a:normAutofit/>
          </a:bodyPr>
          <a:lstStyle/>
          <a:p>
            <a:pPr marL="0" indent="0">
              <a:buNone/>
            </a:pPr>
            <a:r>
              <a:rPr lang="es-EC" dirty="0"/>
              <a:t>Ahora damos clic en Configuration.</a:t>
            </a:r>
            <a:endParaRPr lang="es-EC"/>
          </a:p>
        </p:txBody>
      </p:sp>
      <p:pic>
        <p:nvPicPr>
          <p:cNvPr id="6" name="Imagen 5"/>
          <p:cNvPicPr/>
          <p:nvPr/>
        </p:nvPicPr>
        <p:blipFill rotWithShape="1">
          <a:blip r:embed="rId2"/>
          <a:srcRect l="27516" t="17077" r="24153" b="30818"/>
          <a:stretch/>
        </p:blipFill>
        <p:spPr bwMode="auto">
          <a:xfrm>
            <a:off x="5031467" y="1292929"/>
            <a:ext cx="6517065" cy="395210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147504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1371600" y="685800"/>
            <a:ext cx="3282695" cy="1485900"/>
          </a:xfrm>
        </p:spPr>
        <p:txBody>
          <a:bodyPr>
            <a:normAutofit/>
          </a:bodyPr>
          <a:lstStyle/>
          <a:p>
            <a:r>
              <a:rPr lang="es-EC" sz="3400" b="1"/>
              <a:t>Configuración de la Capa de Presentación.</a:t>
            </a:r>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371600" y="2286000"/>
            <a:ext cx="3282694" cy="3581400"/>
          </a:xfrm>
        </p:spPr>
        <p:txBody>
          <a:bodyPr>
            <a:normAutofit/>
          </a:bodyPr>
          <a:lstStyle/>
          <a:p>
            <a:pPr marL="0" indent="0">
              <a:buNone/>
            </a:pPr>
            <a:r>
              <a:rPr lang="es-EC" dirty="0"/>
              <a:t>Establecemos el patrón de URL por el cual se tendrá acceso a nuestras páginas de Server Faces.</a:t>
            </a:r>
            <a:endParaRPr lang="es-EC"/>
          </a:p>
        </p:txBody>
      </p:sp>
      <p:pic>
        <p:nvPicPr>
          <p:cNvPr id="7" name="Imagen 6"/>
          <p:cNvPicPr/>
          <p:nvPr/>
        </p:nvPicPr>
        <p:blipFill rotWithShape="1">
          <a:blip r:embed="rId2"/>
          <a:srcRect t="5605"/>
          <a:stretch/>
        </p:blipFill>
        <p:spPr bwMode="auto">
          <a:xfrm>
            <a:off x="5031467" y="1554169"/>
            <a:ext cx="6517065" cy="342962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068216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E2D24-1F1B-4F57-A721-AA5B9D2D4E72}"/>
              </a:ext>
            </a:extLst>
          </p:cNvPr>
          <p:cNvSpPr>
            <a:spLocks noGrp="1"/>
          </p:cNvSpPr>
          <p:nvPr>
            <p:ph type="title"/>
          </p:nvPr>
        </p:nvSpPr>
        <p:spPr>
          <a:xfrm>
            <a:off x="1371600" y="685800"/>
            <a:ext cx="3282695" cy="1485900"/>
          </a:xfrm>
        </p:spPr>
        <p:txBody>
          <a:bodyPr>
            <a:normAutofit/>
          </a:bodyPr>
          <a:lstStyle/>
          <a:p>
            <a:r>
              <a:rPr lang="es-EC" sz="3400" b="1"/>
              <a:t>Configuración de la Capa de Presentación.</a:t>
            </a:r>
          </a:p>
        </p:txBody>
      </p:sp>
      <p:sp>
        <p:nvSpPr>
          <p:cNvPr id="5" name="Marcador de contenido 4">
            <a:extLst>
              <a:ext uri="{FF2B5EF4-FFF2-40B4-BE49-F238E27FC236}">
                <a16:creationId xmlns:a16="http://schemas.microsoft.com/office/drawing/2014/main" id="{03BF6022-1F0A-4639-8658-6EB1B1316E52}"/>
              </a:ext>
            </a:extLst>
          </p:cNvPr>
          <p:cNvSpPr>
            <a:spLocks noGrp="1"/>
          </p:cNvSpPr>
          <p:nvPr>
            <p:ph idx="1"/>
          </p:nvPr>
        </p:nvSpPr>
        <p:spPr>
          <a:xfrm>
            <a:off x="1371600" y="2286000"/>
            <a:ext cx="3282694" cy="3581400"/>
          </a:xfrm>
        </p:spPr>
        <p:txBody>
          <a:bodyPr>
            <a:normAutofit/>
          </a:bodyPr>
          <a:lstStyle/>
          <a:p>
            <a:pPr marL="0" indent="0">
              <a:buNone/>
            </a:pPr>
            <a:r>
              <a:rPr lang="es-EC" dirty="0"/>
              <a:t>En Components seleccionamos Primefaces que será nuestra librería para la capa de presentación y poder desarrollar interfaces mucho mas dinámicas.</a:t>
            </a:r>
            <a:endParaRPr lang="es-EC"/>
          </a:p>
        </p:txBody>
      </p:sp>
      <p:pic>
        <p:nvPicPr>
          <p:cNvPr id="6" name="Imagen 5"/>
          <p:cNvPicPr/>
          <p:nvPr/>
        </p:nvPicPr>
        <p:blipFill rotWithShape="1">
          <a:blip r:embed="rId2"/>
          <a:srcRect l="28109" t="16766" r="24586" b="31026"/>
          <a:stretch/>
        </p:blipFill>
        <p:spPr bwMode="auto">
          <a:xfrm>
            <a:off x="5031467" y="1246078"/>
            <a:ext cx="6517065" cy="4045802"/>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97312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magen que contiene exterior, agua, aire, hombre&#10;&#10;Descripción generada automáticamente">
            <a:extLst>
              <a:ext uri="{FF2B5EF4-FFF2-40B4-BE49-F238E27FC236}">
                <a16:creationId xmlns:a16="http://schemas.microsoft.com/office/drawing/2014/main" id="{368048F1-48BE-48B5-B2CD-9D25A866885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p:cNvSpPr>
            <a:spLocks noGrp="1"/>
          </p:cNvSpPr>
          <p:nvPr>
            <p:ph type="title"/>
          </p:nvPr>
        </p:nvSpPr>
        <p:spPr>
          <a:xfrm>
            <a:off x="1371600" y="685800"/>
            <a:ext cx="9601200" cy="1485900"/>
          </a:xfrm>
        </p:spPr>
        <p:txBody>
          <a:bodyPr>
            <a:normAutofit/>
          </a:bodyPr>
          <a:lstStyle/>
          <a:p>
            <a:r>
              <a:rPr lang="en-US" dirty="0" err="1"/>
              <a:t>Introducción</a:t>
            </a:r>
            <a:endParaRPr lang="en-US" dirty="0"/>
          </a:p>
        </p:txBody>
      </p:sp>
      <p:sp>
        <p:nvSpPr>
          <p:cNvPr id="3" name="Marcador de contenido 2"/>
          <p:cNvSpPr>
            <a:spLocks noGrp="1"/>
          </p:cNvSpPr>
          <p:nvPr>
            <p:ph sz="quarter" idx="13"/>
          </p:nvPr>
        </p:nvSpPr>
        <p:spPr>
          <a:xfrm>
            <a:off x="1371600" y="2286000"/>
            <a:ext cx="9601200" cy="3581400"/>
          </a:xfrm>
        </p:spPr>
        <p:txBody>
          <a:bodyPr>
            <a:normAutofit/>
          </a:bodyPr>
          <a:lstStyle/>
          <a:p>
            <a:pPr marL="0" marR="0">
              <a:spcBef>
                <a:spcPts val="0"/>
              </a:spcBef>
              <a:spcAft>
                <a:spcPts val="1000"/>
              </a:spcAft>
            </a:pPr>
            <a:r>
              <a:rPr lang="es-ES" sz="1900">
                <a:effectLst/>
                <a:latin typeface="Calibri" panose="020F0502020204030204" pitchFamily="34" charset="0"/>
                <a:ea typeface="Calibri" panose="020F0502020204030204" pitchFamily="34" charset="0"/>
                <a:cs typeface="Times New Roman" panose="02020603050405020304" pitchFamily="18" charset="0"/>
              </a:rPr>
              <a:t>La empresa de paracaidismo Monster necesita una aplicación o programa que almacene los datos de los paracaidistas tanto en modalidad tándem como en modalidad libre que son los dos tipos de servicio de salto que se ofrece. Para esto la empresa cuenta con una avioneta </a:t>
            </a:r>
            <a:r>
              <a:rPr lang="es-ES" sz="1900" err="1">
                <a:effectLst/>
                <a:latin typeface="Calibri" panose="020F0502020204030204" pitchFamily="34" charset="0"/>
                <a:ea typeface="Calibri" panose="020F0502020204030204" pitchFamily="34" charset="0"/>
                <a:cs typeface="Times New Roman" panose="02020603050405020304" pitchFamily="18" charset="0"/>
              </a:rPr>
              <a:t>cesnna</a:t>
            </a:r>
            <a:r>
              <a:rPr lang="es-ES" sz="1900">
                <a:effectLst/>
                <a:latin typeface="Calibri" panose="020F0502020204030204" pitchFamily="34" charset="0"/>
                <a:ea typeface="Calibri" panose="020F0502020204030204" pitchFamily="34" charset="0"/>
                <a:cs typeface="Times New Roman" panose="02020603050405020304" pitchFamily="18" charset="0"/>
              </a:rPr>
              <a:t> 206 la cual tiene una capacidad de 5 personas sin incluir al piloto. Las operaciones se las realiza los fines de semana en horario de 10am hasta la caída del sol. </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000"/>
              </a:spcAft>
            </a:pPr>
            <a:r>
              <a:rPr lang="es-ES" sz="1900">
                <a:effectLst/>
                <a:latin typeface="Calibri" panose="020F0502020204030204" pitchFamily="34" charset="0"/>
                <a:ea typeface="Calibri" panose="020F0502020204030204" pitchFamily="34" charset="0"/>
                <a:cs typeface="Times New Roman" panose="02020603050405020304" pitchFamily="18" charset="0"/>
              </a:rPr>
              <a:t>Salto tándem es una modalidad de salto en paracaídas en el cual el un instructor lleva anclado a su cuerpo mediante arnés a una persona o cliente la cual disfruta completamente del salto el instructor es el que realiza todo el procedimiento</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000"/>
              </a:spcAft>
            </a:pPr>
            <a:r>
              <a:rPr lang="es-ES" sz="1900">
                <a:effectLst/>
                <a:latin typeface="Calibri" panose="020F0502020204030204" pitchFamily="34" charset="0"/>
                <a:ea typeface="Calibri" panose="020F0502020204030204" pitchFamily="34" charset="0"/>
                <a:cs typeface="Times New Roman" panose="02020603050405020304" pitchFamily="18" charset="0"/>
              </a:rPr>
              <a:t>Salto libre solo es una modalidad de paracaidismo en la cual una persona salta de una aeronave en movimiento de forma sola es decir realiza el procedimiento de apertura y aterrizaje de su paracaídas de manera individual.</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000"/>
              </a:spcAft>
            </a:pPr>
            <a:endParaRPr lang="en-US" sz="19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580202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47E2D24-1F1B-4F57-A721-AA5B9D2D4E72}"/>
              </a:ext>
            </a:extLst>
          </p:cNvPr>
          <p:cNvSpPr>
            <a:spLocks noGrp="1"/>
          </p:cNvSpPr>
          <p:nvPr>
            <p:ph type="title"/>
          </p:nvPr>
        </p:nvSpPr>
        <p:spPr>
          <a:xfrm>
            <a:off x="1371600" y="685800"/>
            <a:ext cx="3282695" cy="1485900"/>
          </a:xfrm>
        </p:spPr>
        <p:txBody>
          <a:bodyPr>
            <a:normAutofit/>
          </a:bodyPr>
          <a:lstStyle/>
          <a:p>
            <a:r>
              <a:rPr lang="es-EC" sz="3400" b="1"/>
              <a:t>Configuración de la Capa de Presentación.</a:t>
            </a:r>
          </a:p>
        </p:txBody>
      </p:sp>
      <p:sp>
        <p:nvSpPr>
          <p:cNvPr id="3" name="Marcador de contenido 2"/>
          <p:cNvSpPr>
            <a:spLocks noGrp="1"/>
          </p:cNvSpPr>
          <p:nvPr>
            <p:ph idx="1"/>
          </p:nvPr>
        </p:nvSpPr>
        <p:spPr>
          <a:xfrm>
            <a:off x="1371600" y="2286000"/>
            <a:ext cx="3282694" cy="3581400"/>
          </a:xfrm>
        </p:spPr>
        <p:txBody>
          <a:bodyPr>
            <a:normAutofit/>
          </a:bodyPr>
          <a:lstStyle/>
          <a:p>
            <a:pPr lvl="0"/>
            <a:r>
              <a:rPr lang="es-ES" dirty="0"/>
              <a:t>Dar clic derecho sobre el proyecto web. Presionar </a:t>
            </a:r>
            <a:r>
              <a:rPr lang="es-ES" dirty="0" err="1"/>
              <a:t>Properties</a:t>
            </a:r>
            <a:r>
              <a:rPr lang="es-ES" dirty="0"/>
              <a:t>.</a:t>
            </a:r>
            <a:endParaRPr lang="en-US" dirty="0"/>
          </a:p>
        </p:txBody>
      </p:sp>
      <p:pic>
        <p:nvPicPr>
          <p:cNvPr id="5" name="Imagen 4"/>
          <p:cNvPicPr/>
          <p:nvPr/>
        </p:nvPicPr>
        <p:blipFill rotWithShape="1">
          <a:blip r:embed="rId2"/>
          <a:srcRect l="40216" t="23202" r="31561" b="19733"/>
          <a:stretch/>
        </p:blipFill>
        <p:spPr bwMode="auto">
          <a:xfrm>
            <a:off x="5982968" y="645106"/>
            <a:ext cx="4614063" cy="524774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944249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3282695" cy="1485900"/>
          </a:xfrm>
        </p:spPr>
        <p:txBody>
          <a:bodyPr>
            <a:normAutofit/>
          </a:bodyPr>
          <a:lstStyle/>
          <a:p>
            <a:r>
              <a:rPr lang="es-EC" sz="3400" b="1"/>
              <a:t>Configuración de la Capa de Presentación.</a:t>
            </a:r>
          </a:p>
        </p:txBody>
      </p:sp>
      <p:sp>
        <p:nvSpPr>
          <p:cNvPr id="3" name="Marcador de contenido 2"/>
          <p:cNvSpPr>
            <a:spLocks noGrp="1"/>
          </p:cNvSpPr>
          <p:nvPr>
            <p:ph idx="1"/>
          </p:nvPr>
        </p:nvSpPr>
        <p:spPr>
          <a:xfrm>
            <a:off x="1371600" y="2286000"/>
            <a:ext cx="3282694" cy="3581400"/>
          </a:xfrm>
        </p:spPr>
        <p:txBody>
          <a:bodyPr>
            <a:normAutofit/>
          </a:bodyPr>
          <a:lstStyle/>
          <a:p>
            <a:pPr lvl="0"/>
            <a:r>
              <a:rPr lang="es-ES" dirty="0"/>
              <a:t>Seleccionamos la pestaña de Framework.</a:t>
            </a:r>
            <a:endParaRPr lang="en-US"/>
          </a:p>
        </p:txBody>
      </p:sp>
      <p:pic>
        <p:nvPicPr>
          <p:cNvPr id="4" name="Imagen 3"/>
          <p:cNvPicPr/>
          <p:nvPr/>
        </p:nvPicPr>
        <p:blipFill rotWithShape="1">
          <a:blip r:embed="rId2"/>
          <a:srcRect l="28504" t="16951" r="24688" b="31283"/>
          <a:stretch/>
        </p:blipFill>
        <p:spPr bwMode="auto">
          <a:xfrm>
            <a:off x="5031467" y="1241907"/>
            <a:ext cx="6517065" cy="405414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112289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3282695" cy="1485900"/>
          </a:xfrm>
        </p:spPr>
        <p:txBody>
          <a:bodyPr>
            <a:normAutofit/>
          </a:bodyPr>
          <a:lstStyle/>
          <a:p>
            <a:r>
              <a:rPr lang="es-EC" sz="3400" b="1"/>
              <a:t>Configuración de la Capa de Presentación.</a:t>
            </a:r>
          </a:p>
        </p:txBody>
      </p:sp>
      <p:sp>
        <p:nvSpPr>
          <p:cNvPr id="3" name="Marcador de contenido 2"/>
          <p:cNvSpPr>
            <a:spLocks noGrp="1"/>
          </p:cNvSpPr>
          <p:nvPr>
            <p:ph idx="1"/>
          </p:nvPr>
        </p:nvSpPr>
        <p:spPr>
          <a:xfrm>
            <a:off x="1371600" y="2286000"/>
            <a:ext cx="3282694" cy="3581400"/>
          </a:xfrm>
        </p:spPr>
        <p:txBody>
          <a:bodyPr>
            <a:normAutofit/>
          </a:bodyPr>
          <a:lstStyle/>
          <a:p>
            <a:pPr lvl="0"/>
            <a:r>
              <a:rPr lang="es-ES" dirty="0"/>
              <a:t>Damos clic en </a:t>
            </a:r>
            <a:r>
              <a:rPr lang="es-ES" dirty="0" err="1"/>
              <a:t>Add</a:t>
            </a:r>
            <a:r>
              <a:rPr lang="es-ES" dirty="0"/>
              <a:t> y seleccionar JavaServer Faces.</a:t>
            </a:r>
            <a:endParaRPr lang="en-US"/>
          </a:p>
        </p:txBody>
      </p:sp>
      <p:pic>
        <p:nvPicPr>
          <p:cNvPr id="4" name="Imagen 3" descr="Una captura de pantalla de una computadora&#10;&#10;Descripción generada automáticamente"/>
          <p:cNvPicPr/>
          <p:nvPr/>
        </p:nvPicPr>
        <p:blipFill rotWithShape="1">
          <a:blip r:embed="rId2"/>
          <a:srcRect l="28141" t="16932" r="24596" b="31501"/>
          <a:stretch/>
        </p:blipFill>
        <p:spPr bwMode="auto">
          <a:xfrm>
            <a:off x="5031467" y="1269139"/>
            <a:ext cx="6517065" cy="399968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66351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191045"/>
            <a:ext cx="9601200" cy="1485900"/>
          </a:xfrm>
        </p:spPr>
        <p:txBody>
          <a:bodyPr/>
          <a:lstStyle/>
          <a:p>
            <a:pPr algn="ctr"/>
            <a:r>
              <a:rPr lang="es-EC" b="1" dirty="0"/>
              <a:t>Configuración de la Capa de Presentación.</a:t>
            </a:r>
          </a:p>
        </p:txBody>
      </p:sp>
      <p:sp>
        <p:nvSpPr>
          <p:cNvPr id="3" name="Marcador de contenido 2"/>
          <p:cNvSpPr>
            <a:spLocks noGrp="1"/>
          </p:cNvSpPr>
          <p:nvPr>
            <p:ph idx="1"/>
          </p:nvPr>
        </p:nvSpPr>
        <p:spPr>
          <a:xfrm>
            <a:off x="1371600" y="2286000"/>
            <a:ext cx="2474259" cy="3581400"/>
          </a:xfrm>
        </p:spPr>
        <p:txBody>
          <a:bodyPr/>
          <a:lstStyle/>
          <a:p>
            <a:pPr lvl="0"/>
            <a:r>
              <a:rPr lang="es-ES" dirty="0"/>
              <a:t>Ahora damos clic en </a:t>
            </a:r>
            <a:r>
              <a:rPr lang="es-ES" dirty="0" err="1"/>
              <a:t>Configuration</a:t>
            </a:r>
            <a:r>
              <a:rPr lang="es-ES" dirty="0"/>
              <a:t>.</a:t>
            </a:r>
            <a:endParaRPr lang="en-US" dirty="0"/>
          </a:p>
        </p:txBody>
      </p:sp>
      <p:pic>
        <p:nvPicPr>
          <p:cNvPr id="4" name="Imagen 3"/>
          <p:cNvPicPr/>
          <p:nvPr/>
        </p:nvPicPr>
        <p:blipFill rotWithShape="1">
          <a:blip r:embed="rId2"/>
          <a:srcRect l="27516" t="17077" r="24153" b="30818"/>
          <a:stretch/>
        </p:blipFill>
        <p:spPr bwMode="auto">
          <a:xfrm>
            <a:off x="4483164" y="1875352"/>
            <a:ext cx="6929892" cy="4190455"/>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35255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3282695" cy="1485900"/>
          </a:xfrm>
        </p:spPr>
        <p:txBody>
          <a:bodyPr>
            <a:normAutofit/>
          </a:bodyPr>
          <a:lstStyle/>
          <a:p>
            <a:r>
              <a:rPr lang="es-EC" sz="3400" b="1"/>
              <a:t>Configuración de la Capa de Presentación.</a:t>
            </a:r>
          </a:p>
        </p:txBody>
      </p:sp>
      <p:sp>
        <p:nvSpPr>
          <p:cNvPr id="3" name="Marcador de contenido 2"/>
          <p:cNvSpPr>
            <a:spLocks noGrp="1"/>
          </p:cNvSpPr>
          <p:nvPr>
            <p:ph idx="1"/>
          </p:nvPr>
        </p:nvSpPr>
        <p:spPr>
          <a:xfrm>
            <a:off x="1371600" y="2286000"/>
            <a:ext cx="3282694" cy="3581400"/>
          </a:xfrm>
        </p:spPr>
        <p:txBody>
          <a:bodyPr>
            <a:normAutofit/>
          </a:bodyPr>
          <a:lstStyle/>
          <a:p>
            <a:pPr lvl="0"/>
            <a:r>
              <a:rPr lang="es-ES" dirty="0"/>
              <a:t>Establecemos el patrón de URL por el cual se tendrá acceso a nuestras páginas de Server Faces.</a:t>
            </a:r>
            <a:endParaRPr lang="en-US"/>
          </a:p>
        </p:txBody>
      </p:sp>
      <p:pic>
        <p:nvPicPr>
          <p:cNvPr id="4" name="Imagen 3"/>
          <p:cNvPicPr/>
          <p:nvPr/>
        </p:nvPicPr>
        <p:blipFill rotWithShape="1">
          <a:blip r:embed="rId2"/>
          <a:srcRect t="5605"/>
          <a:stretch/>
        </p:blipFill>
        <p:spPr bwMode="auto">
          <a:xfrm>
            <a:off x="5031467" y="1554169"/>
            <a:ext cx="6517065" cy="342962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856251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3282695" cy="1485900"/>
          </a:xfrm>
        </p:spPr>
        <p:txBody>
          <a:bodyPr>
            <a:normAutofit/>
          </a:bodyPr>
          <a:lstStyle/>
          <a:p>
            <a:r>
              <a:rPr lang="es-EC" sz="3400" b="1"/>
              <a:t>Configuración de la Capa de Presentación.</a:t>
            </a:r>
          </a:p>
        </p:txBody>
      </p:sp>
      <p:sp>
        <p:nvSpPr>
          <p:cNvPr id="3" name="Marcador de contenido 2"/>
          <p:cNvSpPr>
            <a:spLocks noGrp="1"/>
          </p:cNvSpPr>
          <p:nvPr>
            <p:ph idx="1"/>
          </p:nvPr>
        </p:nvSpPr>
        <p:spPr>
          <a:xfrm>
            <a:off x="1371600" y="2286000"/>
            <a:ext cx="3282694" cy="3581400"/>
          </a:xfrm>
        </p:spPr>
        <p:txBody>
          <a:bodyPr>
            <a:normAutofit/>
          </a:bodyPr>
          <a:lstStyle/>
          <a:p>
            <a:pPr lvl="0"/>
            <a:r>
              <a:rPr lang="es-ES" dirty="0"/>
              <a:t>En </a:t>
            </a:r>
            <a:r>
              <a:rPr lang="es-ES" dirty="0" err="1"/>
              <a:t>Components</a:t>
            </a:r>
            <a:r>
              <a:rPr lang="es-ES" dirty="0"/>
              <a:t> seleccionamos </a:t>
            </a:r>
            <a:r>
              <a:rPr lang="es-ES" dirty="0" err="1"/>
              <a:t>Primefaces</a:t>
            </a:r>
            <a:r>
              <a:rPr lang="es-ES" dirty="0"/>
              <a:t> que será nuestra librería para la capa de presentación y poder desarrollar interfaces mucho más dinámicas.</a:t>
            </a:r>
            <a:endParaRPr lang="en-US"/>
          </a:p>
        </p:txBody>
      </p:sp>
      <p:pic>
        <p:nvPicPr>
          <p:cNvPr id="4" name="Imagen 3" descr="Una captura de pantalla de una computadora&#10;&#10;Descripción generada automáticamente"/>
          <p:cNvPicPr/>
          <p:nvPr/>
        </p:nvPicPr>
        <p:blipFill rotWithShape="1">
          <a:blip r:embed="rId2"/>
          <a:srcRect l="28109" t="16766" r="24586" b="31026"/>
          <a:stretch/>
        </p:blipFill>
        <p:spPr bwMode="auto">
          <a:xfrm>
            <a:off x="5031467" y="1246078"/>
            <a:ext cx="6517065" cy="4045802"/>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407592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3282695" cy="1485900"/>
          </a:xfrm>
        </p:spPr>
        <p:txBody>
          <a:bodyPr>
            <a:normAutofit/>
          </a:bodyPr>
          <a:lstStyle/>
          <a:p>
            <a:r>
              <a:rPr lang="es-EC" sz="4100" b="1"/>
              <a:t>Configuración de la vista</a:t>
            </a:r>
          </a:p>
        </p:txBody>
      </p:sp>
      <p:sp>
        <p:nvSpPr>
          <p:cNvPr id="3" name="Marcador de contenido 2"/>
          <p:cNvSpPr>
            <a:spLocks noGrp="1"/>
          </p:cNvSpPr>
          <p:nvPr>
            <p:ph idx="1"/>
          </p:nvPr>
        </p:nvSpPr>
        <p:spPr>
          <a:xfrm>
            <a:off x="1371600" y="2286000"/>
            <a:ext cx="3282694" cy="3581400"/>
          </a:xfrm>
        </p:spPr>
        <p:txBody>
          <a:bodyPr>
            <a:normAutofit/>
          </a:bodyPr>
          <a:lstStyle/>
          <a:p>
            <a:r>
              <a:rPr lang="es-ES" dirty="0"/>
              <a:t>Se configuran las páginas </a:t>
            </a:r>
            <a:r>
              <a:rPr lang="es-ES" dirty="0" err="1"/>
              <a:t>xhtml</a:t>
            </a:r>
            <a:r>
              <a:rPr lang="es-ES" dirty="0"/>
              <a:t> en donde se encuentra desarrollado el CRUD para cada gestión que realiza el sistema. El sistema realiza la gestión del administrador.</a:t>
            </a:r>
            <a:endParaRPr lang="es-EC"/>
          </a:p>
        </p:txBody>
      </p:sp>
      <p:pic>
        <p:nvPicPr>
          <p:cNvPr id="7" name="Imagen 6"/>
          <p:cNvPicPr/>
          <p:nvPr/>
        </p:nvPicPr>
        <p:blipFill rotWithShape="1">
          <a:blip r:embed="rId2"/>
          <a:srcRect l="18767" t="24081" r="19568" b="20736"/>
          <a:stretch/>
        </p:blipFill>
        <p:spPr bwMode="auto">
          <a:xfrm>
            <a:off x="5031467" y="1628725"/>
            <a:ext cx="6517065" cy="328050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292001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1371600" y="685800"/>
            <a:ext cx="3282695" cy="1485900"/>
          </a:xfrm>
        </p:spPr>
        <p:txBody>
          <a:bodyPr>
            <a:normAutofit/>
          </a:bodyPr>
          <a:lstStyle/>
          <a:p>
            <a:r>
              <a:rPr lang="es-EC" sz="4100" b="1"/>
              <a:t>Configuración de la vista</a:t>
            </a:r>
          </a:p>
        </p:txBody>
      </p:sp>
      <p:sp>
        <p:nvSpPr>
          <p:cNvPr id="3" name="Marcador de contenido 2"/>
          <p:cNvSpPr>
            <a:spLocks noGrp="1"/>
          </p:cNvSpPr>
          <p:nvPr>
            <p:ph idx="1"/>
          </p:nvPr>
        </p:nvSpPr>
        <p:spPr>
          <a:xfrm>
            <a:off x="1371600" y="2286000"/>
            <a:ext cx="3282694" cy="3581400"/>
          </a:xfrm>
        </p:spPr>
        <p:txBody>
          <a:bodyPr>
            <a:normAutofit/>
          </a:bodyPr>
          <a:lstStyle/>
          <a:p>
            <a:pPr lvl="0"/>
            <a:r>
              <a:rPr lang="es-ES" dirty="0"/>
              <a:t>Se despliega el menú con las diferentes opciones, se hace la edición con los diferentes tipos de usuario, verificando el paso de un usuario de un lado a otro.</a:t>
            </a:r>
            <a:endParaRPr lang="en-US"/>
          </a:p>
        </p:txBody>
      </p:sp>
      <p:pic>
        <p:nvPicPr>
          <p:cNvPr id="7" name="Imagen 6"/>
          <p:cNvPicPr>
            <a:picLocks noChangeAspect="1"/>
          </p:cNvPicPr>
          <p:nvPr/>
        </p:nvPicPr>
        <p:blipFill>
          <a:blip r:embed="rId2"/>
          <a:stretch>
            <a:fillRect/>
          </a:stretch>
        </p:blipFill>
        <p:spPr>
          <a:xfrm>
            <a:off x="5282694" y="645106"/>
            <a:ext cx="6014610" cy="5247747"/>
          </a:xfrm>
          <a:prstGeom prst="rect">
            <a:avLst/>
          </a:prstGeom>
        </p:spPr>
      </p:pic>
    </p:spTree>
    <p:extLst>
      <p:ext uri="{BB962C8B-B14F-4D97-AF65-F5344CB8AC3E}">
        <p14:creationId xmlns:p14="http://schemas.microsoft.com/office/powerpoint/2010/main" val="1452689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ítulo 1"/>
          <p:cNvSpPr>
            <a:spLocks noGrp="1"/>
          </p:cNvSpPr>
          <p:nvPr>
            <p:ph type="title"/>
          </p:nvPr>
        </p:nvSpPr>
        <p:spPr>
          <a:xfrm>
            <a:off x="1371600" y="685800"/>
            <a:ext cx="3282695" cy="1485900"/>
          </a:xfrm>
        </p:spPr>
        <p:txBody>
          <a:bodyPr vert="horz" lIns="91440" tIns="45720" rIns="91440" bIns="45720" rtlCol="0" anchor="t">
            <a:normAutofit/>
          </a:bodyPr>
          <a:lstStyle/>
          <a:p>
            <a:r>
              <a:rPr lang="en-US" sz="4100" b="1"/>
              <a:t>Configuración de la vista</a:t>
            </a:r>
          </a:p>
        </p:txBody>
      </p:sp>
      <p:sp>
        <p:nvSpPr>
          <p:cNvPr id="7" name="Rectángulo 6"/>
          <p:cNvSpPr/>
          <p:nvPr/>
        </p:nvSpPr>
        <p:spPr>
          <a:xfrm>
            <a:off x="1371600" y="2286000"/>
            <a:ext cx="3282694"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buChar char="§"/>
            </a:pPr>
            <a:r>
              <a:rPr lang="en-US">
                <a:solidFill>
                  <a:schemeClr val="tx2"/>
                </a:solidFill>
              </a:rPr>
              <a:t>El sistema crea una lista de los usuarios y se accede a la lista para realizar el proceso de cambio.</a:t>
            </a:r>
          </a:p>
          <a:p>
            <a:pPr marL="384048" indent="-384048" defTabSz="914400">
              <a:lnSpc>
                <a:spcPct val="94000"/>
              </a:lnSpc>
              <a:spcAft>
                <a:spcPts val="200"/>
              </a:spcAft>
              <a:buFont typeface="Franklin Gothic Book" panose="020B0503020102020204" pitchFamily="34" charset="0"/>
            </a:pPr>
            <a:endParaRPr lang="en-US">
              <a:solidFill>
                <a:schemeClr val="tx2"/>
              </a:solidFill>
            </a:endParaRPr>
          </a:p>
        </p:txBody>
      </p:sp>
      <p:pic>
        <p:nvPicPr>
          <p:cNvPr id="11" name="Imagen 10"/>
          <p:cNvPicPr/>
          <p:nvPr/>
        </p:nvPicPr>
        <p:blipFill rotWithShape="1">
          <a:blip r:embed="rId2"/>
          <a:srcRect l="36406" t="31354" r="36500" b="26004"/>
          <a:stretch/>
        </p:blipFill>
        <p:spPr bwMode="auto">
          <a:xfrm>
            <a:off x="5326153" y="645106"/>
            <a:ext cx="5927692" cy="524774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507231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ítulo 1"/>
          <p:cNvSpPr>
            <a:spLocks noGrp="1"/>
          </p:cNvSpPr>
          <p:nvPr>
            <p:ph type="title"/>
          </p:nvPr>
        </p:nvSpPr>
        <p:spPr>
          <a:xfrm>
            <a:off x="1371600" y="685800"/>
            <a:ext cx="3282695" cy="1485900"/>
          </a:xfrm>
        </p:spPr>
        <p:txBody>
          <a:bodyPr vert="horz" lIns="91440" tIns="45720" rIns="91440" bIns="45720" rtlCol="0" anchor="t">
            <a:normAutofit/>
          </a:bodyPr>
          <a:lstStyle/>
          <a:p>
            <a:r>
              <a:rPr lang="en-US" sz="4100" b="1"/>
              <a:t>Configuración de la vista</a:t>
            </a:r>
          </a:p>
        </p:txBody>
      </p:sp>
      <p:sp>
        <p:nvSpPr>
          <p:cNvPr id="5" name="Rectángulo 4"/>
          <p:cNvSpPr/>
          <p:nvPr/>
        </p:nvSpPr>
        <p:spPr>
          <a:xfrm>
            <a:off x="1371600" y="2286000"/>
            <a:ext cx="3282694"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buChar char="§"/>
            </a:pPr>
            <a:r>
              <a:rPr lang="en-US">
                <a:solidFill>
                  <a:schemeClr val="tx2"/>
                </a:solidFill>
              </a:rPr>
              <a:t>Despliegue de la lista de usuarios como administrador en el sistema de gestión de vuelos Monster.</a:t>
            </a:r>
          </a:p>
        </p:txBody>
      </p:sp>
      <p:pic>
        <p:nvPicPr>
          <p:cNvPr id="8" name="Imagen 7"/>
          <p:cNvPicPr/>
          <p:nvPr/>
        </p:nvPicPr>
        <p:blipFill rotWithShape="1">
          <a:blip r:embed="rId2"/>
          <a:srcRect l="36433" t="31386" r="36366" b="26756"/>
          <a:stretch/>
        </p:blipFill>
        <p:spPr bwMode="auto">
          <a:xfrm>
            <a:off x="5258715" y="645106"/>
            <a:ext cx="6062568" cy="524774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343410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Imagen que contiene estacionaria, instrumento, lápiz&#10;&#10;Descripción generada automáticamente">
            <a:extLst>
              <a:ext uri="{FF2B5EF4-FFF2-40B4-BE49-F238E27FC236}">
                <a16:creationId xmlns:a16="http://schemas.microsoft.com/office/drawing/2014/main" id="{B319EA64-1108-440F-92D3-403971E2D2E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443"/>
          <a:stretch/>
        </p:blipFill>
        <p:spPr>
          <a:xfrm>
            <a:off x="-1" y="10"/>
            <a:ext cx="12192001" cy="6857990"/>
          </a:xfrm>
          <a:prstGeom prst="rect">
            <a:avLst/>
          </a:prstGeom>
        </p:spPr>
      </p:pic>
      <p:sp>
        <p:nvSpPr>
          <p:cNvPr id="2" name="Título 1"/>
          <p:cNvSpPr>
            <a:spLocks noGrp="1"/>
          </p:cNvSpPr>
          <p:nvPr>
            <p:ph type="title"/>
          </p:nvPr>
        </p:nvSpPr>
        <p:spPr>
          <a:xfrm>
            <a:off x="1371600" y="685800"/>
            <a:ext cx="9601200" cy="1485900"/>
          </a:xfrm>
        </p:spPr>
        <p:txBody>
          <a:bodyPr>
            <a:normAutofit/>
          </a:bodyPr>
          <a:lstStyle/>
          <a:p>
            <a:r>
              <a:rPr lang="en-US" dirty="0" err="1"/>
              <a:t>Propósito</a:t>
            </a:r>
            <a:endParaRPr lang="en-US" dirty="0"/>
          </a:p>
        </p:txBody>
      </p:sp>
      <p:sp>
        <p:nvSpPr>
          <p:cNvPr id="3" name="Marcador de contenido 2"/>
          <p:cNvSpPr>
            <a:spLocks noGrp="1"/>
          </p:cNvSpPr>
          <p:nvPr>
            <p:ph sz="quarter" idx="13"/>
          </p:nvPr>
        </p:nvSpPr>
        <p:spPr>
          <a:xfrm>
            <a:off x="1371600" y="2590800"/>
            <a:ext cx="9601200" cy="3581400"/>
          </a:xfrm>
        </p:spPr>
        <p:txBody>
          <a:bodyPr>
            <a:normAutofit/>
          </a:bodyPr>
          <a:lstStyle/>
          <a:p>
            <a:pPr marL="0" marR="0">
              <a:spcBef>
                <a:spcPts val="0"/>
              </a:spcBef>
              <a:spcAft>
                <a:spcPts val="1000"/>
              </a:spcAft>
            </a:pPr>
            <a:r>
              <a:rPr lang="es-ES" dirty="0">
                <a:effectLst/>
                <a:latin typeface="Calibri" panose="020F0502020204030204" pitchFamily="34" charset="0"/>
                <a:ea typeface="Calibri" panose="020F0502020204030204" pitchFamily="34" charset="0"/>
                <a:cs typeface="Times New Roman" panose="02020603050405020304" pitchFamily="18" charset="0"/>
              </a:rPr>
              <a:t>El propósito principal del presente documento es que el usuario tenga una documento que guíe los procedimientos necesarios para poder usar el software Saltos Monster , este  documento está construido  tomando en cuenta todos las situaciones que un usuario puede tener para manejar dicho sistema</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425702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ítulo 1"/>
          <p:cNvSpPr>
            <a:spLocks noGrp="1"/>
          </p:cNvSpPr>
          <p:nvPr>
            <p:ph type="title"/>
          </p:nvPr>
        </p:nvSpPr>
        <p:spPr>
          <a:xfrm>
            <a:off x="1371600" y="685800"/>
            <a:ext cx="3282695" cy="1485900"/>
          </a:xfrm>
        </p:spPr>
        <p:txBody>
          <a:bodyPr vert="horz" lIns="91440" tIns="45720" rIns="91440" bIns="45720" rtlCol="0" anchor="t">
            <a:normAutofit/>
          </a:bodyPr>
          <a:lstStyle/>
          <a:p>
            <a:r>
              <a:rPr lang="en-US" sz="4100" b="1"/>
              <a:t>Configuración de la vista</a:t>
            </a:r>
          </a:p>
        </p:txBody>
      </p:sp>
      <p:sp>
        <p:nvSpPr>
          <p:cNvPr id="6" name="Rectángulo 5"/>
          <p:cNvSpPr/>
          <p:nvPr/>
        </p:nvSpPr>
        <p:spPr>
          <a:xfrm>
            <a:off x="1371600" y="2286000"/>
            <a:ext cx="3282694"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buChar char="§"/>
            </a:pPr>
            <a:r>
              <a:rPr lang="en-US">
                <a:solidFill>
                  <a:schemeClr val="tx2"/>
                </a:solidFill>
              </a:rPr>
              <a:t>Visualización del menú que cambia una destinación en la otra y el usuario en la base de datos.</a:t>
            </a:r>
          </a:p>
        </p:txBody>
      </p:sp>
      <p:pic>
        <p:nvPicPr>
          <p:cNvPr id="5" name="Marcador de contenido 4"/>
          <p:cNvPicPr>
            <a:picLocks noGrp="1" noChangeAspect="1"/>
          </p:cNvPicPr>
          <p:nvPr>
            <p:ph idx="1"/>
          </p:nvPr>
        </p:nvPicPr>
        <p:blipFill>
          <a:blip r:embed="rId2"/>
          <a:stretch>
            <a:fillRect/>
          </a:stretch>
        </p:blipFill>
        <p:spPr>
          <a:xfrm>
            <a:off x="5031467" y="2087761"/>
            <a:ext cx="6517065" cy="2362437"/>
          </a:xfrm>
          <a:prstGeom prst="rect">
            <a:avLst/>
          </a:prstGeom>
        </p:spPr>
      </p:pic>
    </p:spTree>
    <p:extLst>
      <p:ext uri="{BB962C8B-B14F-4D97-AF65-F5344CB8AC3E}">
        <p14:creationId xmlns:p14="http://schemas.microsoft.com/office/powerpoint/2010/main" val="2724759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ítulo 1"/>
          <p:cNvSpPr>
            <a:spLocks noGrp="1"/>
          </p:cNvSpPr>
          <p:nvPr>
            <p:ph type="title"/>
          </p:nvPr>
        </p:nvSpPr>
        <p:spPr>
          <a:xfrm>
            <a:off x="1371600" y="685800"/>
            <a:ext cx="3282695" cy="1485900"/>
          </a:xfrm>
        </p:spPr>
        <p:txBody>
          <a:bodyPr vert="horz" lIns="91440" tIns="45720" rIns="91440" bIns="45720" rtlCol="0" anchor="t">
            <a:normAutofit/>
          </a:bodyPr>
          <a:lstStyle/>
          <a:p>
            <a:r>
              <a:rPr lang="en-US" sz="4100" b="1"/>
              <a:t>Configuración de la vista</a:t>
            </a:r>
          </a:p>
        </p:txBody>
      </p:sp>
      <p:sp>
        <p:nvSpPr>
          <p:cNvPr id="6" name="Rectángulo 5"/>
          <p:cNvSpPr/>
          <p:nvPr/>
        </p:nvSpPr>
        <p:spPr>
          <a:xfrm>
            <a:off x="1371600" y="2286000"/>
            <a:ext cx="3282694"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buChar char="§"/>
            </a:pPr>
            <a:r>
              <a:rPr lang="en-US">
                <a:solidFill>
                  <a:schemeClr val="tx2"/>
                </a:solidFill>
              </a:rPr>
              <a:t>Visualización de la base de datos antes de la modificación de los datos del usuario Ana.</a:t>
            </a:r>
          </a:p>
        </p:txBody>
      </p:sp>
      <p:pic>
        <p:nvPicPr>
          <p:cNvPr id="5" name="Marcador de contenido 4"/>
          <p:cNvPicPr>
            <a:picLocks noGrp="1" noChangeAspect="1"/>
          </p:cNvPicPr>
          <p:nvPr>
            <p:ph idx="1"/>
          </p:nvPr>
        </p:nvPicPr>
        <p:blipFill>
          <a:blip r:embed="rId2"/>
          <a:stretch>
            <a:fillRect/>
          </a:stretch>
        </p:blipFill>
        <p:spPr>
          <a:xfrm>
            <a:off x="5031467" y="1688590"/>
            <a:ext cx="6517065" cy="3160778"/>
          </a:xfrm>
          <a:prstGeom prst="rect">
            <a:avLst/>
          </a:prstGeom>
        </p:spPr>
      </p:pic>
    </p:spTree>
    <p:extLst>
      <p:ext uri="{BB962C8B-B14F-4D97-AF65-F5344CB8AC3E}">
        <p14:creationId xmlns:p14="http://schemas.microsoft.com/office/powerpoint/2010/main" val="4033051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ítulo 1"/>
          <p:cNvSpPr>
            <a:spLocks noGrp="1"/>
          </p:cNvSpPr>
          <p:nvPr>
            <p:ph type="title"/>
          </p:nvPr>
        </p:nvSpPr>
        <p:spPr>
          <a:xfrm>
            <a:off x="1371600" y="685800"/>
            <a:ext cx="3282695" cy="1485900"/>
          </a:xfrm>
        </p:spPr>
        <p:txBody>
          <a:bodyPr vert="horz" lIns="91440" tIns="45720" rIns="91440" bIns="45720" rtlCol="0" anchor="t">
            <a:normAutofit/>
          </a:bodyPr>
          <a:lstStyle/>
          <a:p>
            <a:r>
              <a:rPr lang="en-US" sz="4100" b="1"/>
              <a:t>Configuración de la vista</a:t>
            </a:r>
          </a:p>
        </p:txBody>
      </p:sp>
      <p:sp>
        <p:nvSpPr>
          <p:cNvPr id="5" name="Rectángulo 4"/>
          <p:cNvSpPr/>
          <p:nvPr/>
        </p:nvSpPr>
        <p:spPr>
          <a:xfrm>
            <a:off x="1371600" y="2286000"/>
            <a:ext cx="3282694"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buChar char="§"/>
            </a:pPr>
            <a:r>
              <a:rPr lang="en-US">
                <a:solidFill>
                  <a:schemeClr val="tx2"/>
                </a:solidFill>
              </a:rPr>
              <a:t>	Visualización de la base de datos para que Ana pueda ingresar como Admin.</a:t>
            </a:r>
          </a:p>
        </p:txBody>
      </p:sp>
      <p:pic>
        <p:nvPicPr>
          <p:cNvPr id="4" name="Marcador de contenido 3"/>
          <p:cNvPicPr>
            <a:picLocks noGrp="1" noChangeAspect="1"/>
          </p:cNvPicPr>
          <p:nvPr>
            <p:ph idx="1"/>
          </p:nvPr>
        </p:nvPicPr>
        <p:blipFill>
          <a:blip r:embed="rId2"/>
          <a:stretch>
            <a:fillRect/>
          </a:stretch>
        </p:blipFill>
        <p:spPr>
          <a:xfrm>
            <a:off x="5031467" y="1761908"/>
            <a:ext cx="6517065" cy="3014143"/>
          </a:xfrm>
          <a:prstGeom prst="rect">
            <a:avLst/>
          </a:prstGeom>
        </p:spPr>
      </p:pic>
    </p:spTree>
    <p:extLst>
      <p:ext uri="{BB962C8B-B14F-4D97-AF65-F5344CB8AC3E}">
        <p14:creationId xmlns:p14="http://schemas.microsoft.com/office/powerpoint/2010/main" val="4060303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9" name="Rectangle 18">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b="1" cap="all"/>
              <a:t>RESULTADOS</a:t>
            </a:r>
          </a:p>
        </p:txBody>
      </p:sp>
      <p:sp>
        <p:nvSpPr>
          <p:cNvPr id="21"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0" name="Picture 121">
            <a:extLst>
              <a:ext uri="{FF2B5EF4-FFF2-40B4-BE49-F238E27FC236}">
                <a16:creationId xmlns:a16="http://schemas.microsoft.com/office/drawing/2014/main" id="{E0D18FB1-277F-4EAA-B5F6-2CB8E6568BBF}"/>
              </a:ext>
            </a:extLst>
          </p:cNvPr>
          <p:cNvPicPr/>
          <p:nvPr/>
        </p:nvPicPr>
        <p:blipFill>
          <a:blip r:embed="rId2"/>
          <a:stretch>
            <a:fillRect/>
          </a:stretch>
        </p:blipFill>
        <p:spPr>
          <a:xfrm>
            <a:off x="1379023" y="2021828"/>
            <a:ext cx="5659222" cy="3013535"/>
          </a:xfrm>
          <a:prstGeom prst="rect">
            <a:avLst/>
          </a:prstGeom>
        </p:spPr>
      </p:pic>
    </p:spTree>
    <p:extLst>
      <p:ext uri="{BB962C8B-B14F-4D97-AF65-F5344CB8AC3E}">
        <p14:creationId xmlns:p14="http://schemas.microsoft.com/office/powerpoint/2010/main" val="1244205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1" name="Rectangle 20">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b="1" cap="all"/>
              <a:t>RESULTADOS</a:t>
            </a:r>
          </a:p>
        </p:txBody>
      </p:sp>
      <p:sp>
        <p:nvSpPr>
          <p:cNvPr id="2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2" name="Picture 125" descr="Una captura de pantalla de una red social&#10;&#10;Descripción generada automáticamente">
            <a:extLst>
              <a:ext uri="{FF2B5EF4-FFF2-40B4-BE49-F238E27FC236}">
                <a16:creationId xmlns:a16="http://schemas.microsoft.com/office/drawing/2014/main" id="{E5546EF3-892D-455D-AC66-7633BCA69C03}"/>
              </a:ext>
            </a:extLst>
          </p:cNvPr>
          <p:cNvPicPr/>
          <p:nvPr/>
        </p:nvPicPr>
        <p:blipFill>
          <a:blip r:embed="rId2"/>
          <a:stretch>
            <a:fillRect/>
          </a:stretch>
        </p:blipFill>
        <p:spPr>
          <a:xfrm>
            <a:off x="1379023" y="2021828"/>
            <a:ext cx="5659222" cy="3013535"/>
          </a:xfrm>
          <a:prstGeom prst="rect">
            <a:avLst/>
          </a:prstGeom>
        </p:spPr>
      </p:pic>
    </p:spTree>
    <p:extLst>
      <p:ext uri="{BB962C8B-B14F-4D97-AF65-F5344CB8AC3E}">
        <p14:creationId xmlns:p14="http://schemas.microsoft.com/office/powerpoint/2010/main" val="1598542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7"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9">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b="1" cap="all"/>
              <a:t>RESULTADOS</a:t>
            </a:r>
          </a:p>
        </p:txBody>
      </p:sp>
      <p:sp>
        <p:nvSpPr>
          <p:cNvPr id="22"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1" name="Picture 127">
            <a:extLst>
              <a:ext uri="{FF2B5EF4-FFF2-40B4-BE49-F238E27FC236}">
                <a16:creationId xmlns:a16="http://schemas.microsoft.com/office/drawing/2014/main" id="{BC62D5E3-C4AF-46A6-8B86-64D2FB1E3E5D}"/>
              </a:ext>
            </a:extLst>
          </p:cNvPr>
          <p:cNvPicPr/>
          <p:nvPr/>
        </p:nvPicPr>
        <p:blipFill>
          <a:blip r:embed="rId2"/>
          <a:stretch>
            <a:fillRect/>
          </a:stretch>
        </p:blipFill>
        <p:spPr>
          <a:xfrm>
            <a:off x="1379023" y="2021828"/>
            <a:ext cx="5659222" cy="3013535"/>
          </a:xfrm>
          <a:prstGeom prst="rect">
            <a:avLst/>
          </a:prstGeom>
        </p:spPr>
      </p:pic>
    </p:spTree>
    <p:extLst>
      <p:ext uri="{BB962C8B-B14F-4D97-AF65-F5344CB8AC3E}">
        <p14:creationId xmlns:p14="http://schemas.microsoft.com/office/powerpoint/2010/main" val="3576851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7"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9">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b="1" cap="all"/>
              <a:t>RESULTADOS</a:t>
            </a:r>
          </a:p>
        </p:txBody>
      </p:sp>
      <p:sp>
        <p:nvSpPr>
          <p:cNvPr id="22"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1" name="Picture 129">
            <a:extLst>
              <a:ext uri="{FF2B5EF4-FFF2-40B4-BE49-F238E27FC236}">
                <a16:creationId xmlns:a16="http://schemas.microsoft.com/office/drawing/2014/main" id="{B53E0144-2969-4596-BA20-A3D4B8B36F60}"/>
              </a:ext>
            </a:extLst>
          </p:cNvPr>
          <p:cNvPicPr/>
          <p:nvPr/>
        </p:nvPicPr>
        <p:blipFill>
          <a:blip r:embed="rId2"/>
          <a:stretch>
            <a:fillRect/>
          </a:stretch>
        </p:blipFill>
        <p:spPr>
          <a:xfrm>
            <a:off x="1379023" y="2014754"/>
            <a:ext cx="5659222" cy="3027684"/>
          </a:xfrm>
          <a:prstGeom prst="rect">
            <a:avLst/>
          </a:prstGeom>
        </p:spPr>
      </p:pic>
    </p:spTree>
    <p:extLst>
      <p:ext uri="{BB962C8B-B14F-4D97-AF65-F5344CB8AC3E}">
        <p14:creationId xmlns:p14="http://schemas.microsoft.com/office/powerpoint/2010/main" val="2291085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2" name="Rectangle 31">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b="1" cap="all"/>
              <a:t>RESULTADOS</a:t>
            </a:r>
          </a:p>
        </p:txBody>
      </p:sp>
      <p:sp>
        <p:nvSpPr>
          <p:cNvPr id="3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36"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1" name="Picture 131">
            <a:extLst>
              <a:ext uri="{FF2B5EF4-FFF2-40B4-BE49-F238E27FC236}">
                <a16:creationId xmlns:a16="http://schemas.microsoft.com/office/drawing/2014/main" id="{3B0AC5E4-7A7A-40AD-8EF7-03CBA28D1D4C}"/>
              </a:ext>
            </a:extLst>
          </p:cNvPr>
          <p:cNvPicPr/>
          <p:nvPr/>
        </p:nvPicPr>
        <p:blipFill>
          <a:blip r:embed="rId2"/>
          <a:stretch>
            <a:fillRect/>
          </a:stretch>
        </p:blipFill>
        <p:spPr>
          <a:xfrm>
            <a:off x="1379023" y="2021828"/>
            <a:ext cx="5659222" cy="3013535"/>
          </a:xfrm>
          <a:prstGeom prst="rect">
            <a:avLst/>
          </a:prstGeom>
        </p:spPr>
      </p:pic>
    </p:spTree>
    <p:extLst>
      <p:ext uri="{BB962C8B-B14F-4D97-AF65-F5344CB8AC3E}">
        <p14:creationId xmlns:p14="http://schemas.microsoft.com/office/powerpoint/2010/main" val="2156531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5271" y="456584"/>
            <a:ext cx="9601200" cy="1485900"/>
          </a:xfrm>
        </p:spPr>
        <p:txBody>
          <a:bodyPr/>
          <a:lstStyle/>
          <a:p>
            <a:r>
              <a:rPr lang="es-EC" b="1" dirty="0"/>
              <a:t>Conclusiones</a:t>
            </a:r>
          </a:p>
        </p:txBody>
      </p:sp>
      <p:sp>
        <p:nvSpPr>
          <p:cNvPr id="3" name="Marcador de contenido 2"/>
          <p:cNvSpPr>
            <a:spLocks noGrp="1"/>
          </p:cNvSpPr>
          <p:nvPr>
            <p:ph idx="1"/>
          </p:nvPr>
        </p:nvSpPr>
        <p:spPr>
          <a:xfrm>
            <a:off x="1355271" y="1374161"/>
            <a:ext cx="10479741" cy="4101353"/>
          </a:xfrm>
        </p:spPr>
        <p:txBody>
          <a:bodyPr>
            <a:noAutofit/>
          </a:bodyPr>
          <a:lstStyle/>
          <a:p>
            <a:pPr lvl="0" algn="just"/>
            <a:r>
              <a:rPr lang="es-ES" sz="2400" dirty="0"/>
              <a:t>El presente proyecto permite generar un aplicativo con un diseño seguro y muy intuitivo para el cliente, que le permite entender cuales son los objetivos planteados, alcance y metodología que nuestro equipo tiene para desarrollar el aplicativo</a:t>
            </a:r>
          </a:p>
          <a:p>
            <a:pPr lvl="0" algn="just"/>
            <a:r>
              <a:rPr lang="es-ES" sz="2400" dirty="0"/>
              <a:t>La documentación planteada detalles técnicos pero importantes para saber el proceso y la tecnología usada al desarrollar el proyecto respectivo.</a:t>
            </a:r>
          </a:p>
          <a:p>
            <a:pPr lvl="0" algn="just"/>
            <a:r>
              <a:rPr lang="es-ES" sz="2400" dirty="0"/>
              <a:t>Todas las tecnologías usadas y aprendidas en la respectiva bibliografía ayudan a crear un entorno web seguro y fácil de usar.</a:t>
            </a:r>
          </a:p>
          <a:p>
            <a:pPr algn="just"/>
            <a:endParaRPr lang="es-EC" sz="2400" dirty="0"/>
          </a:p>
        </p:txBody>
      </p:sp>
    </p:spTree>
    <p:extLst>
      <p:ext uri="{BB962C8B-B14F-4D97-AF65-F5344CB8AC3E}">
        <p14:creationId xmlns:p14="http://schemas.microsoft.com/office/powerpoint/2010/main" val="360749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26D29-081C-4E27-9F99-992104957956}"/>
              </a:ext>
            </a:extLst>
          </p:cNvPr>
          <p:cNvSpPr>
            <a:spLocks noGrp="1"/>
          </p:cNvSpPr>
          <p:nvPr>
            <p:ph type="title"/>
          </p:nvPr>
        </p:nvSpPr>
        <p:spPr/>
        <p:txBody>
          <a:bodyPr/>
          <a:lstStyle/>
          <a:p>
            <a:r>
              <a:rPr lang="en-US" b="1" dirty="0"/>
              <a:t>Recomendaciones</a:t>
            </a:r>
            <a:endParaRPr lang="es-EC" b="1" dirty="0"/>
          </a:p>
        </p:txBody>
      </p:sp>
      <p:sp>
        <p:nvSpPr>
          <p:cNvPr id="3" name="Marcador de contenido 2">
            <a:extLst>
              <a:ext uri="{FF2B5EF4-FFF2-40B4-BE49-F238E27FC236}">
                <a16:creationId xmlns:a16="http://schemas.microsoft.com/office/drawing/2014/main" id="{402A21DF-B7AA-4FD8-98BD-C85F59829C8B}"/>
              </a:ext>
            </a:extLst>
          </p:cNvPr>
          <p:cNvSpPr>
            <a:spLocks noGrp="1"/>
          </p:cNvSpPr>
          <p:nvPr>
            <p:ph idx="1"/>
          </p:nvPr>
        </p:nvSpPr>
        <p:spPr>
          <a:xfrm>
            <a:off x="1141412" y="2097655"/>
            <a:ext cx="10631487" cy="3584688"/>
          </a:xfrm>
        </p:spPr>
        <p:txBody>
          <a:bodyPr>
            <a:normAutofit/>
          </a:bodyPr>
          <a:lstStyle/>
          <a:p>
            <a:pPr lvl="0" algn="just"/>
            <a:r>
              <a:rPr lang="es-ES" sz="3000" dirty="0">
                <a:effectLst/>
              </a:rPr>
              <a:t>Para implementar el proyecto se recomienda mantener un respectivo orden de las requisitos y los casos de usos para que se pueda identificar cada módulo y además que pueda ser mucho mas entendible para otros programadores</a:t>
            </a:r>
          </a:p>
          <a:p>
            <a:pPr lvl="0" algn="just"/>
            <a:r>
              <a:rPr lang="es-ES" sz="3000" dirty="0">
                <a:effectLst/>
              </a:rPr>
              <a:t>Tanto los requisitos funcionales como los no funcionales son importantes redactarlos de manera concreta y detallada para que no haya inconvenientes con los clientes</a:t>
            </a:r>
          </a:p>
          <a:p>
            <a:pPr marL="0" indent="0" algn="just">
              <a:buNone/>
            </a:pPr>
            <a:endParaRPr lang="es-EC" dirty="0"/>
          </a:p>
        </p:txBody>
      </p:sp>
    </p:spTree>
    <p:extLst>
      <p:ext uri="{BB962C8B-B14F-4D97-AF65-F5344CB8AC3E}">
        <p14:creationId xmlns:p14="http://schemas.microsoft.com/office/powerpoint/2010/main" val="19190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EQUIPOS O HERRAMIENTAS</a:t>
            </a:r>
          </a:p>
        </p:txBody>
      </p:sp>
      <p:sp>
        <p:nvSpPr>
          <p:cNvPr id="3" name="Marcador de contenido 2"/>
          <p:cNvSpPr>
            <a:spLocks noGrp="1"/>
          </p:cNvSpPr>
          <p:nvPr>
            <p:ph sz="quarter" idx="13"/>
          </p:nvPr>
        </p:nvSpPr>
        <p:spPr>
          <a:xfrm>
            <a:off x="685801" y="2063397"/>
            <a:ext cx="4980214" cy="2214690"/>
          </a:xfrm>
        </p:spPr>
        <p:txBody>
          <a:bodyPr>
            <a:normAutofit fontScale="92500" lnSpcReduction="10000"/>
          </a:bodyPr>
          <a:lstStyle/>
          <a:p>
            <a:r>
              <a:rPr lang="en-US" dirty="0"/>
              <a:t>Laptop Toshiba Satellite Win10</a:t>
            </a:r>
          </a:p>
          <a:p>
            <a:r>
              <a:rPr lang="en-US" dirty="0"/>
              <a:t>IDE Netbeans 8.2 </a:t>
            </a:r>
          </a:p>
          <a:p>
            <a:r>
              <a:rPr lang="en-US" dirty="0"/>
              <a:t>Primerfaces</a:t>
            </a:r>
          </a:p>
          <a:p>
            <a:r>
              <a:rPr lang="en-US" dirty="0"/>
              <a:t>GlashFish 4.1.1</a:t>
            </a:r>
          </a:p>
          <a:p>
            <a:r>
              <a:rPr lang="en-US" dirty="0"/>
              <a:t>Material entregado por el  MASTER MoNSter</a:t>
            </a:r>
          </a:p>
          <a:p>
            <a:endParaRPr lang="en-US" dirty="0"/>
          </a:p>
        </p:txBody>
      </p:sp>
      <p:pic>
        <p:nvPicPr>
          <p:cNvPr id="13" name="Picture 2">
            <a:extLst>
              <a:ext uri="{FF2B5EF4-FFF2-40B4-BE49-F238E27FC236}">
                <a16:creationId xmlns:a16="http://schemas.microsoft.com/office/drawing/2014/main" id="{E9C34119-C2C7-48A6-84E8-488B50D43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8778" y="1468194"/>
            <a:ext cx="2883166" cy="15990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a16="http://schemas.microsoft.com/office/drawing/2014/main" id="{DBC40346-A5C0-44EE-B036-7D1E348A1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5148" y="2978066"/>
            <a:ext cx="2955300" cy="1257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E47F3C6A-6FA3-4A9F-9E2C-16D8F4364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9678" y="4464702"/>
            <a:ext cx="2806239" cy="1476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374404D9-A22A-408D-8044-196CAC9A2B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5148" y="1277739"/>
            <a:ext cx="3041707" cy="1470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7" name="Picture 7">
            <a:extLst>
              <a:ext uri="{FF2B5EF4-FFF2-40B4-BE49-F238E27FC236}">
                <a16:creationId xmlns:a16="http://schemas.microsoft.com/office/drawing/2014/main" id="{00CCBC48-BFFC-40E1-9FD5-4D8EBF2CCA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7007" y="3429000"/>
            <a:ext cx="2171699" cy="2171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710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70CD8-F6D2-4AFE-AF4D-C9F0EEF4BF93}"/>
              </a:ext>
            </a:extLst>
          </p:cNvPr>
          <p:cNvSpPr>
            <a:spLocks noGrp="1"/>
          </p:cNvSpPr>
          <p:nvPr>
            <p:ph type="title"/>
          </p:nvPr>
        </p:nvSpPr>
        <p:spPr/>
        <p:txBody>
          <a:bodyPr/>
          <a:lstStyle/>
          <a:p>
            <a:r>
              <a:rPr lang="en-US" b="1" dirty="0"/>
              <a:t>BibliografÍa</a:t>
            </a:r>
            <a:endParaRPr lang="es-EC" b="1" dirty="0"/>
          </a:p>
        </p:txBody>
      </p:sp>
      <p:sp>
        <p:nvSpPr>
          <p:cNvPr id="4" name="Marcador de contenido 3"/>
          <p:cNvSpPr>
            <a:spLocks noGrp="1"/>
          </p:cNvSpPr>
          <p:nvPr>
            <p:ph idx="1"/>
          </p:nvPr>
        </p:nvSpPr>
        <p:spPr>
          <a:xfrm>
            <a:off x="1371600" y="1774373"/>
            <a:ext cx="9905998" cy="4235116"/>
          </a:xfrm>
        </p:spPr>
        <p:txBody>
          <a:bodyPr>
            <a:normAutofit fontScale="85000" lnSpcReduction="10000"/>
          </a:bodyPr>
          <a:lstStyle/>
          <a:p>
            <a:pPr algn="just"/>
            <a:r>
              <a:rPr lang="es-ES" dirty="0"/>
              <a:t>	I. de Francisco, «Curso de JavaServer Faces», AIP Barcelona. .</a:t>
            </a:r>
          </a:p>
          <a:p>
            <a:pPr algn="just"/>
            <a:r>
              <a:rPr lang="es-ES" dirty="0"/>
              <a:t>[2]	«JavaServer Faces», Wikipedia, la enciclopedia libre. 11-oct-2019.</a:t>
            </a:r>
          </a:p>
          <a:p>
            <a:pPr algn="just"/>
            <a:r>
              <a:rPr lang="es-ES" dirty="0"/>
              <a:t>[3]	«El ciclo de vida de JSF». [En línea]. Disponible en: http://www.jtech.ua.es/j2ee/publico/jsf-2012-13/sesion03-apuntes.html. [Accedido: 21-nov-2019].</a:t>
            </a:r>
          </a:p>
          <a:p>
            <a:pPr algn="just"/>
            <a:r>
              <a:rPr lang="es-ES" dirty="0"/>
              <a:t>[4]	«Why PrimeFaces», PrimeFaces. .</a:t>
            </a:r>
          </a:p>
          <a:p>
            <a:pPr algn="just"/>
            <a:r>
              <a:rPr lang="es-ES" dirty="0"/>
              <a:t>[5]	«Primefaces - EcuRed». [En línea]. Disponible en: https://www.ecured.cu/Primefaces. [Accedido: 21-nov-2019].</a:t>
            </a:r>
          </a:p>
          <a:p>
            <a:pPr algn="just"/>
            <a:r>
              <a:rPr lang="es-ES" dirty="0"/>
              <a:t>[6]	«MVC (Model, View, Controller) explicado.», CódigoFacilito. [En línea]. Disponible en: https://codigofacilito.com/articulos/mvc-model-view-controller-explicado. [Accedido: 21-nov-2019].</a:t>
            </a:r>
          </a:p>
          <a:p>
            <a:pPr algn="just"/>
            <a:r>
              <a:rPr lang="es-ES" dirty="0"/>
              <a:t>[7]	«Patrón de diseño de modelo-vista-controlador», 24-oct-2014. [En línea]. Disponible en: www.ibm.com/support/knowledgecenter/es/sszlc2_8.0.0/com.ibm.commerce.developer.doc/concepts/csdmvcdespat.htm. [Accedido: 21-nov-2019].</a:t>
            </a:r>
          </a:p>
          <a:p>
            <a:pPr algn="just"/>
            <a:r>
              <a:rPr lang="es-ES" dirty="0"/>
              <a:t>[8]	A. G. González, «¿Qué es Maven y para qué se utiliza?», Panama Hitek, 15-jun-2015. </a:t>
            </a:r>
          </a:p>
          <a:p>
            <a:pPr algn="just"/>
            <a:endParaRPr lang="en-US" dirty="0"/>
          </a:p>
        </p:txBody>
      </p:sp>
    </p:spTree>
    <p:extLst>
      <p:ext uri="{BB962C8B-B14F-4D97-AF65-F5344CB8AC3E}">
        <p14:creationId xmlns:p14="http://schemas.microsoft.com/office/powerpoint/2010/main" val="3602887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4B99C-704D-47F1-ABC6-B379586E614B}"/>
              </a:ext>
            </a:extLst>
          </p:cNvPr>
          <p:cNvSpPr>
            <a:spLocks noGrp="1"/>
          </p:cNvSpPr>
          <p:nvPr>
            <p:ph type="title"/>
          </p:nvPr>
        </p:nvSpPr>
        <p:spPr>
          <a:xfrm>
            <a:off x="1371600" y="685800"/>
            <a:ext cx="3282695" cy="1485900"/>
          </a:xfrm>
        </p:spPr>
        <p:txBody>
          <a:bodyPr>
            <a:normAutofit/>
          </a:bodyPr>
          <a:lstStyle/>
          <a:p>
            <a:r>
              <a:rPr lang="es-419" sz="3400"/>
              <a:t>Diseño de Diagramas de Componentes</a:t>
            </a:r>
            <a:endParaRPr lang="en-US" sz="3400"/>
          </a:p>
        </p:txBody>
      </p:sp>
      <p:sp>
        <p:nvSpPr>
          <p:cNvPr id="8" name="Content Placeholder 7">
            <a:extLst>
              <a:ext uri="{FF2B5EF4-FFF2-40B4-BE49-F238E27FC236}">
                <a16:creationId xmlns:a16="http://schemas.microsoft.com/office/drawing/2014/main" id="{AA0C04DB-72F5-4089-A7D8-BEF59C95A45A}"/>
              </a:ext>
            </a:extLst>
          </p:cNvPr>
          <p:cNvSpPr>
            <a:spLocks noGrp="1"/>
          </p:cNvSpPr>
          <p:nvPr>
            <p:ph sz="quarter" idx="13"/>
          </p:nvPr>
        </p:nvSpPr>
        <p:spPr>
          <a:xfrm>
            <a:off x="1371600" y="2286000"/>
            <a:ext cx="3282694" cy="3581400"/>
          </a:xfrm>
        </p:spPr>
        <p:txBody>
          <a:bodyPr>
            <a:normAutofit/>
          </a:bodyPr>
          <a:lstStyle/>
          <a:p>
            <a:r>
              <a:rPr lang="es-ES" sz="1800" dirty="0">
                <a:effectLst/>
                <a:latin typeface="Calibri" panose="020F0502020204030204" pitchFamily="34" charset="0"/>
                <a:ea typeface="Calibri" panose="020F0502020204030204" pitchFamily="34" charset="0"/>
                <a:cs typeface="Times New Roman" panose="02020603050405020304" pitchFamily="18" charset="0"/>
              </a:rPr>
              <a:t>Abrimos el programa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Power</a:t>
            </a: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Designer</a:t>
            </a:r>
            <a:r>
              <a:rPr lang="es-E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17" descr="Una captura de pantalla de una red social&#10;&#10;Descripción generada automáticamente">
            <a:extLst>
              <a:ext uri="{FF2B5EF4-FFF2-40B4-BE49-F238E27FC236}">
                <a16:creationId xmlns:a16="http://schemas.microsoft.com/office/drawing/2014/main" id="{08F7446D-8B1D-443D-92E6-FF07B228A25D}"/>
              </a:ext>
            </a:extLst>
          </p:cNvPr>
          <p:cNvPicPr>
            <a:picLocks/>
          </p:cNvPicPr>
          <p:nvPr/>
        </p:nvPicPr>
        <p:blipFill>
          <a:blip r:embed="rId2"/>
          <a:stretch>
            <a:fillRect/>
          </a:stretch>
        </p:blipFill>
        <p:spPr>
          <a:xfrm>
            <a:off x="5031467" y="1533811"/>
            <a:ext cx="6517065" cy="3470336"/>
          </a:xfrm>
          <a:prstGeom prst="rect">
            <a:avLst/>
          </a:prstGeom>
        </p:spPr>
      </p:pic>
    </p:spTree>
    <p:extLst>
      <p:ext uri="{BB962C8B-B14F-4D97-AF65-F5344CB8AC3E}">
        <p14:creationId xmlns:p14="http://schemas.microsoft.com/office/powerpoint/2010/main" val="4196348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4B99C-704D-47F1-ABC6-B379586E614B}"/>
              </a:ext>
            </a:extLst>
          </p:cNvPr>
          <p:cNvSpPr>
            <a:spLocks noGrp="1"/>
          </p:cNvSpPr>
          <p:nvPr>
            <p:ph type="title"/>
          </p:nvPr>
        </p:nvSpPr>
        <p:spPr>
          <a:xfrm>
            <a:off x="1371600" y="685800"/>
            <a:ext cx="3282695" cy="1485900"/>
          </a:xfrm>
        </p:spPr>
        <p:txBody>
          <a:bodyPr>
            <a:normAutofit/>
          </a:bodyPr>
          <a:lstStyle/>
          <a:p>
            <a:r>
              <a:rPr lang="es-419" sz="3400"/>
              <a:t>Diseño de Diagramas de Componentes</a:t>
            </a:r>
            <a:endParaRPr lang="en-US" sz="3400"/>
          </a:p>
        </p:txBody>
      </p:sp>
      <p:sp>
        <p:nvSpPr>
          <p:cNvPr id="8" name="Content Placeholder 7">
            <a:extLst>
              <a:ext uri="{FF2B5EF4-FFF2-40B4-BE49-F238E27FC236}">
                <a16:creationId xmlns:a16="http://schemas.microsoft.com/office/drawing/2014/main" id="{AA0C04DB-72F5-4089-A7D8-BEF59C95A45A}"/>
              </a:ext>
            </a:extLst>
          </p:cNvPr>
          <p:cNvSpPr>
            <a:spLocks noGrp="1"/>
          </p:cNvSpPr>
          <p:nvPr>
            <p:ph sz="quarter" idx="13"/>
          </p:nvPr>
        </p:nvSpPr>
        <p:spPr>
          <a:xfrm>
            <a:off x="1371600" y="2286000"/>
            <a:ext cx="3282694" cy="3581400"/>
          </a:xfrm>
        </p:spPr>
        <p:txBody>
          <a:bodyPr>
            <a:normAutofit/>
          </a:bodyPr>
          <a:lstStyle/>
          <a:p>
            <a:pPr marL="342900" marR="0" lvl="0" indent="-342900">
              <a:spcBef>
                <a:spcPts val="0"/>
              </a:spcBef>
              <a:spcAft>
                <a:spcPts val="1000"/>
              </a:spcAft>
              <a:buFont typeface="+mj-lt"/>
              <a:buAutoNum type="arabicPeriod"/>
            </a:pPr>
            <a:r>
              <a:rPr lang="es-ES">
                <a:effectLst/>
                <a:latin typeface="Calibri" panose="020F0502020204030204" pitchFamily="34" charset="0"/>
                <a:ea typeface="Calibri" panose="020F0502020204030204" pitchFamily="34" charset="0"/>
                <a:cs typeface="Times New Roman" panose="02020603050405020304" pitchFamily="18" charset="0"/>
              </a:rPr>
              <a:t>Escogemos la opción Enterprise </a:t>
            </a:r>
            <a:r>
              <a:rPr lang="es-ES" err="1">
                <a:effectLst/>
                <a:latin typeface="Calibri" panose="020F0502020204030204" pitchFamily="34" charset="0"/>
                <a:ea typeface="Calibri" panose="020F0502020204030204" pitchFamily="34" charset="0"/>
                <a:cs typeface="Times New Roman" panose="02020603050405020304" pitchFamily="18" charset="0"/>
              </a:rPr>
              <a:t>Architecture</a:t>
            </a:r>
            <a:r>
              <a:rPr lang="es-ES">
                <a:effectLst/>
                <a:latin typeface="Calibri" panose="020F0502020204030204" pitchFamily="34" charset="0"/>
                <a:ea typeface="Calibri" panose="020F0502020204030204" pitchFamily="34" charset="0"/>
                <a:cs typeface="Times New Roman" panose="02020603050405020304" pitchFamily="18" charset="0"/>
              </a:rPr>
              <a:t> </a:t>
            </a:r>
            <a:r>
              <a:rPr lang="es-ES" err="1">
                <a:effectLst/>
                <a:latin typeface="Calibri" panose="020F0502020204030204" pitchFamily="34" charset="0"/>
                <a:ea typeface="Calibri" panose="020F0502020204030204" pitchFamily="34" charset="0"/>
                <a:cs typeface="Times New Roman" panose="02020603050405020304" pitchFamily="18" charset="0"/>
              </a:rPr>
              <a:t>Model</a:t>
            </a:r>
            <a:r>
              <a:rPr lang="es-ES">
                <a:effectLst/>
                <a:latin typeface="Calibri" panose="020F0502020204030204" pitchFamily="34" charset="0"/>
                <a:ea typeface="Calibri" panose="020F0502020204030204" pitchFamily="34" charset="0"/>
                <a:cs typeface="Times New Roman" panose="02020603050405020304" pitchFamily="18" charset="0"/>
              </a:rPr>
              <a:t> y seleccionamos el diagrama </a:t>
            </a:r>
            <a:r>
              <a:rPr lang="es-ES" err="1">
                <a:effectLst/>
                <a:latin typeface="Calibri" panose="020F0502020204030204" pitchFamily="34" charset="0"/>
                <a:ea typeface="Calibri" panose="020F0502020204030204" pitchFamily="34" charset="0"/>
                <a:cs typeface="Times New Roman" panose="02020603050405020304" pitchFamily="18" charset="0"/>
              </a:rPr>
              <a:t>Aplication</a:t>
            </a:r>
            <a:r>
              <a:rPr lang="es-ES">
                <a:effectLst/>
                <a:latin typeface="Calibri" panose="020F0502020204030204" pitchFamily="34" charset="0"/>
                <a:ea typeface="Calibri" panose="020F0502020204030204" pitchFamily="34" charset="0"/>
                <a:cs typeface="Times New Roman" panose="02020603050405020304" pitchFamily="18" charset="0"/>
              </a:rPr>
              <a:t> diagrama </a:t>
            </a:r>
            <a:r>
              <a:rPr lang="es-ES" err="1">
                <a:effectLst/>
                <a:latin typeface="Calibri" panose="020F0502020204030204" pitchFamily="34" charset="0"/>
                <a:ea typeface="Calibri" panose="020F0502020204030204" pitchFamily="34" charset="0"/>
                <a:cs typeface="Times New Roman" panose="02020603050405020304" pitchFamily="18" charset="0"/>
              </a:rPr>
              <a:t>architecture</a:t>
            </a:r>
            <a:r>
              <a:rPr lang="es-ES">
                <a:effectLst/>
                <a:latin typeface="Calibri" panose="020F0502020204030204" pitchFamily="34" charset="0"/>
                <a:ea typeface="Calibri" panose="020F0502020204030204" pitchFamily="34" charset="0"/>
                <a:cs typeface="Times New Roman" panose="02020603050405020304" pitchFamily="18" charset="0"/>
              </a:rPr>
              <a:t> y colocamos el nombre del modelo.</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15">
            <a:extLst>
              <a:ext uri="{FF2B5EF4-FFF2-40B4-BE49-F238E27FC236}">
                <a16:creationId xmlns:a16="http://schemas.microsoft.com/office/drawing/2014/main" id="{28A69650-9C7B-47DC-B2F0-E63BA26F0E94}"/>
              </a:ext>
            </a:extLst>
          </p:cNvPr>
          <p:cNvPicPr/>
          <p:nvPr/>
        </p:nvPicPr>
        <p:blipFill rotWithShape="1">
          <a:blip r:embed="rId2"/>
          <a:srcRect l="1834" t="2759" r="1223" b="5184"/>
          <a:stretch/>
        </p:blipFill>
        <p:spPr bwMode="auto">
          <a:xfrm>
            <a:off x="5031467" y="1528437"/>
            <a:ext cx="6517065" cy="348108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315742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4B99C-704D-47F1-ABC6-B379586E614B}"/>
              </a:ext>
            </a:extLst>
          </p:cNvPr>
          <p:cNvSpPr>
            <a:spLocks noGrp="1"/>
          </p:cNvSpPr>
          <p:nvPr>
            <p:ph type="title"/>
          </p:nvPr>
        </p:nvSpPr>
        <p:spPr>
          <a:xfrm>
            <a:off x="1371600" y="685800"/>
            <a:ext cx="3282695" cy="1485900"/>
          </a:xfrm>
        </p:spPr>
        <p:txBody>
          <a:bodyPr>
            <a:normAutofit/>
          </a:bodyPr>
          <a:lstStyle/>
          <a:p>
            <a:r>
              <a:rPr lang="es-419" sz="3400"/>
              <a:t>Diseño de Diagramas de Componentes</a:t>
            </a:r>
            <a:endParaRPr lang="en-US" sz="3400"/>
          </a:p>
        </p:txBody>
      </p:sp>
      <p:sp>
        <p:nvSpPr>
          <p:cNvPr id="8" name="Content Placeholder 7">
            <a:extLst>
              <a:ext uri="{FF2B5EF4-FFF2-40B4-BE49-F238E27FC236}">
                <a16:creationId xmlns:a16="http://schemas.microsoft.com/office/drawing/2014/main" id="{AA0C04DB-72F5-4089-A7D8-BEF59C95A45A}"/>
              </a:ext>
            </a:extLst>
          </p:cNvPr>
          <p:cNvSpPr>
            <a:spLocks noGrp="1"/>
          </p:cNvSpPr>
          <p:nvPr>
            <p:ph sz="quarter" idx="13"/>
          </p:nvPr>
        </p:nvSpPr>
        <p:spPr>
          <a:xfrm>
            <a:off x="1371600" y="2286000"/>
            <a:ext cx="3282694" cy="3581400"/>
          </a:xfrm>
        </p:spPr>
        <p:txBody>
          <a:bodyPr>
            <a:normAutofit/>
          </a:bodyPr>
          <a:lstStyle/>
          <a:p>
            <a:pPr marL="342900" marR="0" lvl="0" indent="-342900">
              <a:spcBef>
                <a:spcPts val="0"/>
              </a:spcBef>
              <a:spcAft>
                <a:spcPts val="1000"/>
              </a:spcAft>
              <a:buFont typeface="+mj-lt"/>
              <a:buAutoNum type="arabicPeriod"/>
            </a:pPr>
            <a:r>
              <a:rPr lang="es-ES">
                <a:effectLst/>
                <a:latin typeface="Calibri" panose="020F0502020204030204" pitchFamily="34" charset="0"/>
                <a:ea typeface="Calibri" panose="020F0502020204030204" pitchFamily="34" charset="0"/>
                <a:cs typeface="Times New Roman" panose="02020603050405020304" pitchFamily="18" charset="0"/>
              </a:rPr>
              <a:t>Escogemos la opción Enterprise </a:t>
            </a:r>
            <a:r>
              <a:rPr lang="es-ES" err="1">
                <a:effectLst/>
                <a:latin typeface="Calibri" panose="020F0502020204030204" pitchFamily="34" charset="0"/>
                <a:ea typeface="Calibri" panose="020F0502020204030204" pitchFamily="34" charset="0"/>
                <a:cs typeface="Times New Roman" panose="02020603050405020304" pitchFamily="18" charset="0"/>
              </a:rPr>
              <a:t>Architecture</a:t>
            </a:r>
            <a:r>
              <a:rPr lang="es-ES">
                <a:effectLst/>
                <a:latin typeface="Calibri" panose="020F0502020204030204" pitchFamily="34" charset="0"/>
                <a:ea typeface="Calibri" panose="020F0502020204030204" pitchFamily="34" charset="0"/>
                <a:cs typeface="Times New Roman" panose="02020603050405020304" pitchFamily="18" charset="0"/>
              </a:rPr>
              <a:t> </a:t>
            </a:r>
            <a:r>
              <a:rPr lang="es-ES" err="1">
                <a:effectLst/>
                <a:latin typeface="Calibri" panose="020F0502020204030204" pitchFamily="34" charset="0"/>
                <a:ea typeface="Calibri" panose="020F0502020204030204" pitchFamily="34" charset="0"/>
                <a:cs typeface="Times New Roman" panose="02020603050405020304" pitchFamily="18" charset="0"/>
              </a:rPr>
              <a:t>Model</a:t>
            </a:r>
            <a:r>
              <a:rPr lang="es-ES">
                <a:effectLst/>
                <a:latin typeface="Calibri" panose="020F0502020204030204" pitchFamily="34" charset="0"/>
                <a:ea typeface="Calibri" panose="020F0502020204030204" pitchFamily="34" charset="0"/>
                <a:cs typeface="Times New Roman" panose="02020603050405020304" pitchFamily="18" charset="0"/>
              </a:rPr>
              <a:t> y seleccionamos el diagrama </a:t>
            </a:r>
            <a:r>
              <a:rPr lang="es-ES" err="1">
                <a:effectLst/>
                <a:latin typeface="Calibri" panose="020F0502020204030204" pitchFamily="34" charset="0"/>
                <a:ea typeface="Calibri" panose="020F0502020204030204" pitchFamily="34" charset="0"/>
                <a:cs typeface="Times New Roman" panose="02020603050405020304" pitchFamily="18" charset="0"/>
              </a:rPr>
              <a:t>Aplication</a:t>
            </a:r>
            <a:r>
              <a:rPr lang="es-ES">
                <a:effectLst/>
                <a:latin typeface="Calibri" panose="020F0502020204030204" pitchFamily="34" charset="0"/>
                <a:ea typeface="Calibri" panose="020F0502020204030204" pitchFamily="34" charset="0"/>
                <a:cs typeface="Times New Roman" panose="02020603050405020304" pitchFamily="18" charset="0"/>
              </a:rPr>
              <a:t> diagrama </a:t>
            </a:r>
            <a:r>
              <a:rPr lang="es-ES" err="1">
                <a:effectLst/>
                <a:latin typeface="Calibri" panose="020F0502020204030204" pitchFamily="34" charset="0"/>
                <a:ea typeface="Calibri" panose="020F0502020204030204" pitchFamily="34" charset="0"/>
                <a:cs typeface="Times New Roman" panose="02020603050405020304" pitchFamily="18" charset="0"/>
              </a:rPr>
              <a:t>architecture</a:t>
            </a:r>
            <a:r>
              <a:rPr lang="es-ES">
                <a:effectLst/>
                <a:latin typeface="Calibri" panose="020F0502020204030204" pitchFamily="34" charset="0"/>
                <a:ea typeface="Calibri" panose="020F0502020204030204" pitchFamily="34" charset="0"/>
                <a:cs typeface="Times New Roman" panose="02020603050405020304" pitchFamily="18" charset="0"/>
              </a:rPr>
              <a:t> y colocamos el nombre del modelo.</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15">
            <a:extLst>
              <a:ext uri="{FF2B5EF4-FFF2-40B4-BE49-F238E27FC236}">
                <a16:creationId xmlns:a16="http://schemas.microsoft.com/office/drawing/2014/main" id="{6FFE4BA4-15D5-49ED-92E5-90064E34B32F}"/>
              </a:ext>
            </a:extLst>
          </p:cNvPr>
          <p:cNvPicPr/>
          <p:nvPr/>
        </p:nvPicPr>
        <p:blipFill rotWithShape="1">
          <a:blip r:embed="rId2"/>
          <a:srcRect l="1834" t="2759" r="1223" b="5184"/>
          <a:stretch/>
        </p:blipFill>
        <p:spPr bwMode="auto">
          <a:xfrm>
            <a:off x="5031467" y="1528437"/>
            <a:ext cx="6517065" cy="348108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608595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4B99C-704D-47F1-ABC6-B379586E614B}"/>
              </a:ext>
            </a:extLst>
          </p:cNvPr>
          <p:cNvSpPr>
            <a:spLocks noGrp="1"/>
          </p:cNvSpPr>
          <p:nvPr>
            <p:ph type="title"/>
          </p:nvPr>
        </p:nvSpPr>
        <p:spPr>
          <a:xfrm>
            <a:off x="1371600" y="685800"/>
            <a:ext cx="3282695" cy="1485900"/>
          </a:xfrm>
        </p:spPr>
        <p:txBody>
          <a:bodyPr>
            <a:normAutofit/>
          </a:bodyPr>
          <a:lstStyle/>
          <a:p>
            <a:r>
              <a:rPr lang="es-419" sz="3400"/>
              <a:t>Diseño de Diagramas de Componentes</a:t>
            </a:r>
            <a:endParaRPr lang="en-US" sz="3400"/>
          </a:p>
        </p:txBody>
      </p:sp>
      <p:sp>
        <p:nvSpPr>
          <p:cNvPr id="8" name="Content Placeholder 7">
            <a:extLst>
              <a:ext uri="{FF2B5EF4-FFF2-40B4-BE49-F238E27FC236}">
                <a16:creationId xmlns:a16="http://schemas.microsoft.com/office/drawing/2014/main" id="{AA0C04DB-72F5-4089-A7D8-BEF59C95A45A}"/>
              </a:ext>
            </a:extLst>
          </p:cNvPr>
          <p:cNvSpPr>
            <a:spLocks noGrp="1"/>
          </p:cNvSpPr>
          <p:nvPr>
            <p:ph sz="quarter" idx="13"/>
          </p:nvPr>
        </p:nvSpPr>
        <p:spPr>
          <a:xfrm>
            <a:off x="1371600" y="2286000"/>
            <a:ext cx="3282694" cy="3581400"/>
          </a:xfrm>
        </p:spPr>
        <p:txBody>
          <a:bodyPr>
            <a:normAutofit/>
          </a:bodyPr>
          <a:lstStyle/>
          <a:p>
            <a:pPr marL="342900" marR="0" lvl="0" indent="-342900">
              <a:spcBef>
                <a:spcPts val="0"/>
              </a:spcBef>
              <a:spcAft>
                <a:spcPts val="1000"/>
              </a:spcAft>
              <a:buFont typeface="+mj-lt"/>
              <a:buAutoNum type="arabicPeriod"/>
            </a:pPr>
            <a:r>
              <a:rPr lang="es-ES">
                <a:effectLst/>
                <a:latin typeface="Calibri" panose="020F0502020204030204" pitchFamily="34" charset="0"/>
                <a:ea typeface="Calibri" panose="020F0502020204030204" pitchFamily="34" charset="0"/>
                <a:cs typeface="Times New Roman" panose="02020603050405020304" pitchFamily="18" charset="0"/>
              </a:rPr>
              <a:t>Con el mouse seleccionamos los símbolos disponibles para elaborar nuestro diagrama, comenzando por las estructuras básicas como son las capas: de presentación, negocio y de datos.</a:t>
            </a: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14">
            <a:extLst>
              <a:ext uri="{FF2B5EF4-FFF2-40B4-BE49-F238E27FC236}">
                <a16:creationId xmlns:a16="http://schemas.microsoft.com/office/drawing/2014/main" id="{2318D779-69BB-4BC3-BED0-4D2E13CCFE74}"/>
              </a:ext>
            </a:extLst>
          </p:cNvPr>
          <p:cNvPicPr/>
          <p:nvPr/>
        </p:nvPicPr>
        <p:blipFill>
          <a:blip r:embed="rId2"/>
          <a:stretch>
            <a:fillRect/>
          </a:stretch>
        </p:blipFill>
        <p:spPr>
          <a:xfrm>
            <a:off x="5031467" y="1924835"/>
            <a:ext cx="6517065" cy="2688288"/>
          </a:xfrm>
          <a:prstGeom prst="rect">
            <a:avLst/>
          </a:prstGeom>
        </p:spPr>
      </p:pic>
    </p:spTree>
    <p:extLst>
      <p:ext uri="{BB962C8B-B14F-4D97-AF65-F5344CB8AC3E}">
        <p14:creationId xmlns:p14="http://schemas.microsoft.com/office/powerpoint/2010/main" val="696111676"/>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1</TotalTime>
  <Words>1438</Words>
  <Application>Microsoft Office PowerPoint</Application>
  <PresentationFormat>Panorámica</PresentationFormat>
  <Paragraphs>123</Paragraphs>
  <Slides>50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50</vt:i4>
      </vt:variant>
    </vt:vector>
  </HeadingPairs>
  <TitlesOfParts>
    <vt:vector size="54" baseType="lpstr">
      <vt:lpstr>Arial</vt:lpstr>
      <vt:lpstr>Calibri</vt:lpstr>
      <vt:lpstr>Franklin Gothic Book</vt:lpstr>
      <vt:lpstr>Recorte</vt:lpstr>
      <vt:lpstr>Presentación de PowerPoint</vt:lpstr>
      <vt:lpstr>AGENDA</vt:lpstr>
      <vt:lpstr>Introducción</vt:lpstr>
      <vt:lpstr>Propósito</vt:lpstr>
      <vt:lpstr>EQUIPOS O HERRAMIENTAS</vt:lpstr>
      <vt:lpstr>Diseño de Diagramas de Componentes</vt:lpstr>
      <vt:lpstr>Diseño de Diagramas de Componentes</vt:lpstr>
      <vt:lpstr>Diseño de Diagramas de Componentes</vt:lpstr>
      <vt:lpstr>Diseño de Diagramas de Componentes</vt:lpstr>
      <vt:lpstr>Diseño de Diagramas de Componentes</vt:lpstr>
      <vt:lpstr>Diseño de Diagramas de Componentes</vt:lpstr>
      <vt:lpstr>Diseño de Diagramas de Componentes</vt:lpstr>
      <vt:lpstr>Agregar Servidor.</vt:lpstr>
      <vt:lpstr>Agregar Servidor.</vt:lpstr>
      <vt:lpstr>Agregar Servidor.</vt:lpstr>
      <vt:lpstr>Agregar Servidor.</vt:lpstr>
      <vt:lpstr>Creación del Proyecto</vt:lpstr>
      <vt:lpstr>Creación del Persistencia</vt:lpstr>
      <vt:lpstr>Creación del Persistencia</vt:lpstr>
      <vt:lpstr>Creación del Persistencia</vt:lpstr>
      <vt:lpstr>Creación del Persistencia</vt:lpstr>
      <vt:lpstr>Creación del Persistencia</vt:lpstr>
      <vt:lpstr>Creación del Persistencia</vt:lpstr>
      <vt:lpstr>Presentación de PowerPoint</vt:lpstr>
      <vt:lpstr>Configuración de la Capa de Presentación.</vt:lpstr>
      <vt:lpstr>Configuración de la Capa de Presentación.</vt:lpstr>
      <vt:lpstr>Configuración de la Capa de Presentación.</vt:lpstr>
      <vt:lpstr>Configuración de la Capa de Presentación.</vt:lpstr>
      <vt:lpstr>Configuración de la Capa de Presentación.</vt:lpstr>
      <vt:lpstr>Configuración de la Capa de Presentación.</vt:lpstr>
      <vt:lpstr>Configuración de la Capa de Presentación.</vt:lpstr>
      <vt:lpstr>Configuración de la Capa de Presentación.</vt:lpstr>
      <vt:lpstr>Configuración de la Capa de Presentación.</vt:lpstr>
      <vt:lpstr>Configuración de la Capa de Presentación.</vt:lpstr>
      <vt:lpstr>Configuración de la Capa de Presentación.</vt:lpstr>
      <vt:lpstr>Configuración de la vista</vt:lpstr>
      <vt:lpstr>Configuración de la vista</vt:lpstr>
      <vt:lpstr>Configuración de la vista</vt:lpstr>
      <vt:lpstr>Configuración de la vista</vt:lpstr>
      <vt:lpstr>Configuración de la vista</vt:lpstr>
      <vt:lpstr>Configuración de la vista</vt:lpstr>
      <vt:lpstr>Configuración de la vista</vt:lpstr>
      <vt:lpstr>RESULTADOS</vt:lpstr>
      <vt:lpstr>RESULTADOS</vt:lpstr>
      <vt:lpstr>RESULTADOS</vt:lpstr>
      <vt:lpstr>RESULTADOS</vt:lpstr>
      <vt:lpstr>RESULTADOS</vt:lpstr>
      <vt:lpstr>Conclusiones</vt:lpstr>
      <vt:lpstr>Recomendaciones</vt:lpstr>
      <vt:lpstr>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John Ponce</dc:creator>
  <cp:lastModifiedBy>John Ponce</cp:lastModifiedBy>
  <cp:revision>1</cp:revision>
  <dcterms:created xsi:type="dcterms:W3CDTF">2020-08-13T22:15:28Z</dcterms:created>
  <dcterms:modified xsi:type="dcterms:W3CDTF">2020-08-13T22:17:22Z</dcterms:modified>
</cp:coreProperties>
</file>